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charts/chart3.xml" ContentType="application/vnd.openxmlformats-officedocument.drawingml.chart+xml"/>
  <Override PartName="/ppt/tags/tag117.xml" ContentType="application/vnd.openxmlformats-officedocument.presentationml.tags+xml"/>
  <Override PartName="/ppt/notesSlides/notesSlide4.xml" ContentType="application/vnd.openxmlformats-officedocument.presentationml.notesSlide+xml"/>
  <Override PartName="/ppt/tags/tag118.xml" ContentType="application/vnd.openxmlformats-officedocument.presentationml.tags+xml"/>
  <Override PartName="/ppt/notesSlides/notesSlide5.xml" ContentType="application/vnd.openxmlformats-officedocument.presentationml.notesSlide+xml"/>
  <Override PartName="/ppt/tags/tag119.xml" ContentType="application/vnd.openxmlformats-officedocument.presentationml.tags+xml"/>
  <Override PartName="/ppt/notesSlides/notesSlide6.xml" ContentType="application/vnd.openxmlformats-officedocument.presentationml.notesSlide+xml"/>
  <Override PartName="/ppt/tags/tag120.xml" ContentType="application/vnd.openxmlformats-officedocument.presentationml.tags+xml"/>
  <Override PartName="/ppt/notesSlides/notesSlide7.xml" ContentType="application/vnd.openxmlformats-officedocument.presentationml.notesSlide+xml"/>
  <Override PartName="/ppt/tags/tag121.xml" ContentType="application/vnd.openxmlformats-officedocument.presentationml.tags+xml"/>
  <Override PartName="/ppt/notesSlides/notesSlide8.xml" ContentType="application/vnd.openxmlformats-officedocument.presentationml.notesSlide+xml"/>
  <Override PartName="/ppt/tags/tag122.xml" ContentType="application/vnd.openxmlformats-officedocument.presentationml.tags+xml"/>
  <Override PartName="/ppt/notesSlides/notesSlide9.xml" ContentType="application/vnd.openxmlformats-officedocument.presentationml.notesSlide+xml"/>
  <Override PartName="/ppt/tags/tag123.xml" ContentType="application/vnd.openxmlformats-officedocument.presentationml.tags+xml"/>
  <Override PartName="/ppt/notesSlides/notesSlide10.xml" ContentType="application/vnd.openxmlformats-officedocument.presentationml.notesSlide+xml"/>
  <Override PartName="/ppt/tags/tag124.xml" ContentType="application/vnd.openxmlformats-officedocument.presentationml.tags+xml"/>
  <Override PartName="/ppt/notesSlides/notesSlide11.xml" ContentType="application/vnd.openxmlformats-officedocument.presentationml.notesSlide+xml"/>
  <Override PartName="/ppt/tags/tag125.xml" ContentType="application/vnd.openxmlformats-officedocument.presentationml.tags+xml"/>
  <Override PartName="/ppt/notesSlides/notesSlide12.xml" ContentType="application/vnd.openxmlformats-officedocument.presentationml.notesSlide+xml"/>
  <Override PartName="/ppt/tags/tag126.xml" ContentType="application/vnd.openxmlformats-officedocument.presentationml.tags+xml"/>
  <Override PartName="/ppt/notesSlides/notesSlide13.xml" ContentType="application/vnd.openxmlformats-officedocument.presentationml.notesSlide+xml"/>
  <Override PartName="/ppt/tags/tag127.xml" ContentType="application/vnd.openxmlformats-officedocument.presentationml.tags+xml"/>
  <Override PartName="/ppt/notesSlides/notesSlide14.xml" ContentType="application/vnd.openxmlformats-officedocument.presentationml.notesSlide+xml"/>
  <Override PartName="/ppt/tags/tag128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29.xml" ContentType="application/vnd.openxmlformats-officedocument.presentationml.tags+xml"/>
  <Override PartName="/ppt/notesSlides/notesSlide16.xml" ContentType="application/vnd.openxmlformats-officedocument.presentationml.notesSlide+xml"/>
  <Override PartName="/ppt/tags/tag130.xml" ContentType="application/vnd.openxmlformats-officedocument.presentationml.tags+xml"/>
  <Override PartName="/ppt/notesSlides/notesSlide17.xml" ContentType="application/vnd.openxmlformats-officedocument.presentationml.notesSlide+xml"/>
  <Override PartName="/ppt/tags/tag131.xml" ContentType="application/vnd.openxmlformats-officedocument.presentationml.tags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2" r:id="rId2"/>
  </p:sldMasterIdLst>
  <p:notesMasterIdLst>
    <p:notesMasterId r:id="rId42"/>
  </p:notesMasterIdLst>
  <p:sldIdLst>
    <p:sldId id="334" r:id="rId3"/>
    <p:sldId id="322" r:id="rId4"/>
    <p:sldId id="321" r:id="rId5"/>
    <p:sldId id="320" r:id="rId6"/>
    <p:sldId id="340" r:id="rId7"/>
    <p:sldId id="318" r:id="rId8"/>
    <p:sldId id="317" r:id="rId9"/>
    <p:sldId id="341" r:id="rId10"/>
    <p:sldId id="331" r:id="rId11"/>
    <p:sldId id="261" r:id="rId12"/>
    <p:sldId id="262" r:id="rId13"/>
    <p:sldId id="343" r:id="rId14"/>
    <p:sldId id="314" r:id="rId15"/>
    <p:sldId id="347" r:id="rId16"/>
    <p:sldId id="344" r:id="rId17"/>
    <p:sldId id="263" r:id="rId18"/>
    <p:sldId id="345" r:id="rId19"/>
    <p:sldId id="332" r:id="rId20"/>
    <p:sldId id="337" r:id="rId21"/>
    <p:sldId id="346" r:id="rId22"/>
    <p:sldId id="33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</p:embeddedFontLst>
  <p:custDataLst>
    <p:tags r:id="rId4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D74"/>
    <a:srgbClr val="BAF8FF"/>
    <a:srgbClr val="BDBDB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6910E-79DB-FC9E-7500-5F9A00CB5988}" v="139" dt="2023-11-07T03:18:47.235"/>
    <p1510:client id="{1AA2E1F7-3C9F-4498-8A4A-41E1FAFFDD81}" v="2992" dt="2023-11-07T05:42:38.600"/>
    <p1510:client id="{A0B4F909-C94B-4C0B-BEF1-84A23ECC5DAA}" v="406" dt="2023-11-07T05:39:51.767"/>
    <p1510:client id="{A36B8DC3-A997-8968-EDEC-80E39489D886}" v="359" dt="2023-11-07T03:24:34.222"/>
    <p1510:client id="{DA92F39F-C14B-4302-A408-0E700CEFD485}" v="15" dt="2023-11-06T20:40:30.677"/>
    <p1510:client id="{DE0E4024-970E-5F45-B87F-2E487063916C}" v="1085" dt="2023-11-07T05:47:40.909"/>
    <p1510:client id="{E17DD98D-E536-954A-9F40-44D02C9A5725}" v="6459" dt="2023-11-07T06:26:57.72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>
      <p:cViewPr varScale="1">
        <p:scale>
          <a:sx n="148" d="100"/>
          <a:sy n="148" d="100"/>
        </p:scale>
        <p:origin x="6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ndeep\Documents\GitHub\Marketing-Project\Step%204%20&amp;%205%20us%20vs%20the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ndeep/Documents/GitHub/Marketing-Project/Step%204%20&amp;%205%20us%20vs%20the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852546916890083E-2"/>
          <c:y val="4.8467274233637114E-2"/>
          <c:w val="0.85321715817694366"/>
          <c:h val="0.9030654515327257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48056300268096513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6399-1B44-9AA4-998F46E5C92C}"/>
                </c:ext>
              </c:extLst>
            </c:dLbl>
            <c:dLbl>
              <c:idx val="1"/>
              <c:layout>
                <c:manualLayout>
                  <c:x val="0.3847184986595174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399-1B44-9AA4-998F46E5C92C}"/>
                </c:ext>
              </c:extLst>
            </c:dLbl>
            <c:dLbl>
              <c:idx val="2"/>
              <c:layout>
                <c:manualLayout>
                  <c:x val="0.20040214477211796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6399-1B44-9AA4-998F46E5C92C}"/>
                </c:ext>
              </c:extLst>
            </c:dLbl>
            <c:dLbl>
              <c:idx val="3"/>
              <c:layout>
                <c:manualLayout>
                  <c:x val="0.19101876675603216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399-1B44-9AA4-998F46E5C92C}"/>
                </c:ext>
              </c:extLst>
            </c:dLbl>
            <c:dLbl>
              <c:idx val="4"/>
              <c:layout>
                <c:manualLayout>
                  <c:x val="0.18029490616621985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6399-1B44-9AA4-998F46E5C92C}"/>
                </c:ext>
              </c:extLst>
            </c:dLbl>
            <c:dLbl>
              <c:idx val="5"/>
              <c:layout>
                <c:manualLayout>
                  <c:x val="0.17895442359249331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399-1B44-9AA4-998F46E5C92C}"/>
                </c:ext>
              </c:extLst>
            </c:dLbl>
            <c:dLbl>
              <c:idx val="6"/>
              <c:layout>
                <c:manualLayout>
                  <c:x val="0.15482573726541554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6399-1B44-9AA4-998F46E5C92C}"/>
                </c:ext>
              </c:extLst>
            </c:dLbl>
            <c:dLbl>
              <c:idx val="7"/>
              <c:layout>
                <c:manualLayout>
                  <c:x val="0.1447721179624665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6399-1B44-9AA4-998F46E5C92C}"/>
                </c:ext>
              </c:extLst>
            </c:dLbl>
            <c:dLbl>
              <c:idx val="8"/>
              <c:layout>
                <c:manualLayout>
                  <c:x val="0.12332439678284182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6399-1B44-9AA4-998F46E5C92C}"/>
                </c:ext>
              </c:extLst>
            </c:dLbl>
            <c:dLbl>
              <c:idx val="9"/>
              <c:layout>
                <c:manualLayout>
                  <c:x val="0.12198391420911528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6399-1B44-9AA4-998F46E5C92C}"/>
                </c:ext>
              </c:extLst>
            </c:dLbl>
            <c:dLbl>
              <c:idx val="10"/>
              <c:layout>
                <c:manualLayout>
                  <c:x val="8.9812332439678288E-2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6399-1B44-9AA4-998F46E5C92C}"/>
                </c:ext>
              </c:extLst>
            </c:dLbl>
            <c:dLbl>
              <c:idx val="11"/>
              <c:layout>
                <c:manualLayout>
                  <c:x val="8.4450402144772119E-2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6399-1B44-9AA4-998F46E5C92C}"/>
                </c:ext>
              </c:extLst>
            </c:dLbl>
            <c:dLbl>
              <c:idx val="12"/>
              <c:layout>
                <c:manualLayout>
                  <c:x val="6.9034852546916894E-2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6399-1B44-9AA4-998F46E5C92C}"/>
                </c:ext>
              </c:extLst>
            </c:dLbl>
            <c:dLbl>
              <c:idx val="13"/>
              <c:layout>
                <c:manualLayout>
                  <c:x val="6.9034852546916894E-2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6399-1B44-9AA4-998F46E5C92C}"/>
                </c:ext>
              </c:extLst>
            </c:dLbl>
            <c:dLbl>
              <c:idx val="14"/>
              <c:layout>
                <c:manualLayout>
                  <c:x val="6.9034852546916894E-2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6399-1B44-9AA4-998F46E5C92C}"/>
                </c:ext>
              </c:extLst>
            </c:dLbl>
            <c:dLbl>
              <c:idx val="15"/>
              <c:layout>
                <c:manualLayout>
                  <c:x val="6.5683646112600538E-2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6399-1B44-9AA4-998F46E5C92C}"/>
                </c:ext>
              </c:extLst>
            </c:dLbl>
            <c:dLbl>
              <c:idx val="16"/>
              <c:layout>
                <c:manualLayout>
                  <c:x val="6.4343163538873996E-2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6399-1B44-9AA4-998F46E5C92C}"/>
                </c:ext>
              </c:extLst>
            </c:dLbl>
            <c:dLbl>
              <c:idx val="17"/>
              <c:layout>
                <c:manualLayout>
                  <c:x val="6.3002680965147453E-2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1-6399-1B44-9AA4-998F46E5C92C}"/>
                </c:ext>
              </c:extLst>
            </c:dLbl>
            <c:dLbl>
              <c:idx val="18"/>
              <c:layout>
                <c:manualLayout>
                  <c:x val="6.1662198391420911E-2"/>
                  <c:y val="8.2850041425020708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2-6399-1B44-9AA4-998F46E5C92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Sheet1!$A$1:$S$1</c:f>
              <c:numCache>
                <c:formatCode>General</c:formatCode>
                <c:ptCount val="19"/>
                <c:pt idx="0">
                  <c:v>19.521715968464992</c:v>
                </c:pt>
                <c:pt idx="1">
                  <c:v>15.098376396716862</c:v>
                </c:pt>
                <c:pt idx="2">
                  <c:v>7.1992563894692445</c:v>
                </c:pt>
                <c:pt idx="3">
                  <c:v>6.7294617649616972</c:v>
                </c:pt>
                <c:pt idx="4">
                  <c:v>6.2497982215273682</c:v>
                </c:pt>
                <c:pt idx="5">
                  <c:v>6.1904770012092003</c:v>
                </c:pt>
                <c:pt idx="6">
                  <c:v>5.0883644778886019</c:v>
                </c:pt>
                <c:pt idx="7">
                  <c:v>4.611185351536049</c:v>
                </c:pt>
                <c:pt idx="8">
                  <c:v>3.6447684495795905</c:v>
                </c:pt>
                <c:pt idx="9">
                  <c:v>3.5809286652669372</c:v>
                </c:pt>
                <c:pt idx="10">
                  <c:v>2.1160424610900606</c:v>
                </c:pt>
                <c:pt idx="11">
                  <c:v>1.871014182101391</c:v>
                </c:pt>
                <c:pt idx="12">
                  <c:v>1.1842990382252787</c:v>
                </c:pt>
                <c:pt idx="13">
                  <c:v>1.1584789708801726</c:v>
                </c:pt>
                <c:pt idx="14">
                  <c:v>1.1475262928629797</c:v>
                </c:pt>
                <c:pt idx="15">
                  <c:v>1.0153487705758515</c:v>
                </c:pt>
                <c:pt idx="16">
                  <c:v>0.94991519797235136</c:v>
                </c:pt>
                <c:pt idx="17">
                  <c:v>0.87231741786516392</c:v>
                </c:pt>
                <c:pt idx="18">
                  <c:v>0.81080445812525792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6399-1B44-9AA4-998F46E5C9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602868208"/>
        <c:axId val="1"/>
      </c:barChart>
      <c:catAx>
        <c:axId val="1602868208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9.521715968464992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60286820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333333333333333"/>
          <c:y val="4.8851774530271397E-2"/>
          <c:w val="0.78545454545454541"/>
          <c:h val="0.90229645093945721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BCBC-DD46-A5CA-185109F210BA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CBC-DD46-A5CA-185109F210BA}"/>
              </c:ext>
            </c:extLst>
          </c:dPt>
          <c:dPt>
            <c:idx val="10"/>
            <c:invertIfNegative val="0"/>
            <c:bubble3D val="0"/>
            <c:spPr>
              <a:solidFill>
                <a:srgbClr val="5DD52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BCBC-DD46-A5CA-185109F210BA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BCBC-DD46-A5CA-185109F210BA}"/>
              </c:ext>
            </c:extLst>
          </c:dPt>
          <c:dPt>
            <c:idx val="1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BCBC-DD46-A5CA-185109F210BA}"/>
              </c:ext>
            </c:extLst>
          </c:dPt>
          <c:dPt>
            <c:idx val="1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BCBC-DD46-A5CA-185109F210BA}"/>
              </c:ext>
            </c:extLst>
          </c:dPt>
          <c:dPt>
            <c:idx val="1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BCBC-DD46-A5CA-185109F210BA}"/>
              </c:ext>
            </c:extLst>
          </c:dPt>
          <c:dLbls>
            <c:dLbl>
              <c:idx val="0"/>
              <c:layout>
                <c:manualLayout>
                  <c:x val="6.9090909090909092E-2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BCBC-DD46-A5CA-185109F210BA}"/>
                </c:ext>
              </c:extLst>
            </c:dLbl>
            <c:dLbl>
              <c:idx val="1"/>
              <c:layout>
                <c:manualLayout>
                  <c:x val="0.12606060606060607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BCBC-DD46-A5CA-185109F210BA}"/>
                </c:ext>
              </c:extLst>
            </c:dLbl>
            <c:dLbl>
              <c:idx val="2"/>
              <c:layout>
                <c:manualLayout>
                  <c:x val="0.14242424242424243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BCBC-DD46-A5CA-185109F210BA}"/>
                </c:ext>
              </c:extLst>
            </c:dLbl>
            <c:dLbl>
              <c:idx val="3"/>
              <c:layout>
                <c:manualLayout>
                  <c:x val="-6.6666666666666666E-2"/>
                  <c:y val="-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BCBC-DD46-A5CA-185109F210BA}"/>
                </c:ext>
              </c:extLst>
            </c:dLbl>
            <c:dLbl>
              <c:idx val="4"/>
              <c:layout>
                <c:manualLayout>
                  <c:x val="0.08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BCBC-DD46-A5CA-185109F210BA}"/>
                </c:ext>
              </c:extLst>
            </c:dLbl>
            <c:dLbl>
              <c:idx val="5"/>
              <c:layout>
                <c:manualLayout>
                  <c:x val="7.8787878787878782E-2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BCBC-DD46-A5CA-185109F210BA}"/>
                </c:ext>
              </c:extLst>
            </c:dLbl>
            <c:dLbl>
              <c:idx val="6"/>
              <c:layout>
                <c:manualLayout>
                  <c:x val="-5.4545454545454543E-2"/>
                  <c:y val="-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BCBC-DD46-A5CA-185109F210BA}"/>
                </c:ext>
              </c:extLst>
            </c:dLbl>
            <c:dLbl>
              <c:idx val="7"/>
              <c:layout>
                <c:manualLayout>
                  <c:x val="7.2121212121212128E-2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BCBC-DD46-A5CA-185109F210BA}"/>
                </c:ext>
              </c:extLst>
            </c:dLbl>
            <c:dLbl>
              <c:idx val="8"/>
              <c:layout>
                <c:manualLayout>
                  <c:x val="5.8181818181818182E-2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BCBC-DD46-A5CA-185109F210BA}"/>
                </c:ext>
              </c:extLst>
            </c:dLbl>
            <c:dLbl>
              <c:idx val="9"/>
              <c:layout>
                <c:manualLayout>
                  <c:x val="6.6666666666666666E-2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BCBC-DD46-A5CA-185109F210BA}"/>
                </c:ext>
              </c:extLst>
            </c:dLbl>
            <c:dLbl>
              <c:idx val="10"/>
              <c:layout>
                <c:manualLayout>
                  <c:x val="4.303030303030303E-2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BCBC-DD46-A5CA-185109F210BA}"/>
                </c:ext>
              </c:extLst>
            </c:dLbl>
            <c:dLbl>
              <c:idx val="11"/>
              <c:layout>
                <c:manualLayout>
                  <c:x val="-0.15090909090909091"/>
                  <c:y val="-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BCBC-DD46-A5CA-185109F210BA}"/>
                </c:ext>
              </c:extLst>
            </c:dLbl>
            <c:dLbl>
              <c:idx val="12"/>
              <c:layout>
                <c:manualLayout>
                  <c:x val="5.7575757575757579E-2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BCBC-DD46-A5CA-185109F210BA}"/>
                </c:ext>
              </c:extLst>
            </c:dLbl>
            <c:dLbl>
              <c:idx val="13"/>
              <c:layout>
                <c:manualLayout>
                  <c:x val="0.14666666666666667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BCBC-DD46-A5CA-185109F210BA}"/>
                </c:ext>
              </c:extLst>
            </c:dLbl>
            <c:dLbl>
              <c:idx val="14"/>
              <c:layout>
                <c:manualLayout>
                  <c:x val="0.31272727272727274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1-BCBC-DD46-A5CA-185109F210BA}"/>
                </c:ext>
              </c:extLst>
            </c:dLbl>
            <c:dLbl>
              <c:idx val="15"/>
              <c:layout>
                <c:manualLayout>
                  <c:x val="0.12909090909090909"/>
                  <c:y val="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2-BCBC-DD46-A5CA-185109F210BA}"/>
                </c:ext>
              </c:extLst>
            </c:dLbl>
            <c:dLbl>
              <c:idx val="16"/>
              <c:layout>
                <c:manualLayout>
                  <c:x val="-9.5151515151515154E-2"/>
                  <c:y val="-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BCBC-DD46-A5CA-185109F210BA}"/>
                </c:ext>
              </c:extLst>
            </c:dLbl>
            <c:dLbl>
              <c:idx val="17"/>
              <c:layout>
                <c:manualLayout>
                  <c:x val="-0.18484848484848485"/>
                  <c:y val="-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BCBC-DD46-A5CA-185109F210BA}"/>
                </c:ext>
              </c:extLst>
            </c:dLbl>
            <c:dLbl>
              <c:idx val="18"/>
              <c:layout>
                <c:manualLayout>
                  <c:x val="-4.7878787878787882E-2"/>
                  <c:y val="-8.3507306889352823E-4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BCBC-DD46-A5CA-185109F210B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Sheet1!$A$1:$S$1</c:f>
              <c:numCache>
                <c:formatCode>General</c:formatCode>
                <c:ptCount val="19"/>
                <c:pt idx="0">
                  <c:v>4.4500476026964719</c:v>
                </c:pt>
                <c:pt idx="1">
                  <c:v>11.302209751409563</c:v>
                </c:pt>
                <c:pt idx="2">
                  <c:v>13.781671957114083</c:v>
                </c:pt>
                <c:pt idx="3">
                  <c:v>-3.095147398087128</c:v>
                </c:pt>
                <c:pt idx="4">
                  <c:v>5.9904551135374629</c:v>
                </c:pt>
                <c:pt idx="5">
                  <c:v>5.8195023678583313</c:v>
                </c:pt>
                <c:pt idx="6">
                  <c:v>-1.292268059281465</c:v>
                </c:pt>
                <c:pt idx="7">
                  <c:v>4.8868241825833714</c:v>
                </c:pt>
                <c:pt idx="8">
                  <c:v>2.7763914980329041</c:v>
                </c:pt>
                <c:pt idx="9">
                  <c:v>4.0219143642837407</c:v>
                </c:pt>
                <c:pt idx="10">
                  <c:v>0.47907451590760708</c:v>
                </c:pt>
                <c:pt idx="11">
                  <c:v>-14.028113704931789</c:v>
                </c:pt>
                <c:pt idx="12">
                  <c:v>2.6664168791435294</c:v>
                </c:pt>
                <c:pt idx="13">
                  <c:v>14.3897098204397</c:v>
                </c:pt>
                <c:pt idx="14">
                  <c:v>38.89981518232328</c:v>
                </c:pt>
                <c:pt idx="15">
                  <c:v>11.758909192316169</c:v>
                </c:pt>
                <c:pt idx="16">
                  <c:v>-7.224191915589917</c:v>
                </c:pt>
                <c:pt idx="17">
                  <c:v>-19.038454769102341</c:v>
                </c:pt>
                <c:pt idx="18">
                  <c:v>-0.322364000204034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BCBC-DD46-A5CA-185109F210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95504799"/>
        <c:axId val="1"/>
      </c:barChart>
      <c:catAx>
        <c:axId val="995504799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At val="0"/>
        <c:auto val="0"/>
        <c:lblAlgn val="ctr"/>
        <c:lblOffset val="100"/>
        <c:noMultiLvlLbl val="0"/>
      </c:catAx>
      <c:valAx>
        <c:axId val="1"/>
        <c:scaling>
          <c:orientation val="minMax"/>
          <c:max val="38.89981518232328"/>
          <c:min val="-19.038454769102341"/>
        </c:scaling>
        <c:delete val="1"/>
        <c:axPos val="t"/>
        <c:numFmt formatCode="General" sourceLinked="1"/>
        <c:majorTickMark val="out"/>
        <c:minorTickMark val="none"/>
        <c:tickLblPos val="nextTo"/>
        <c:crossAx val="995504799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516961299569996E-2"/>
          <c:y val="2.376599634369287E-2"/>
          <c:w val="0.94553272814142375"/>
          <c:h val="0.88939670932358317"/>
        </c:manualLayout>
      </c:layout>
      <c:bubbleChart>
        <c:varyColors val="0"/>
        <c:ser>
          <c:idx val="0"/>
          <c:order val="0"/>
          <c:spPr>
            <a:solidFill>
              <a:srgbClr val="FF0000"/>
            </a:solidFill>
            <a:ln w="6350" cmpd="sng" algn="ctr">
              <a:solidFill>
                <a:schemeClr val="tx1"/>
              </a:solidFill>
              <a:prstDash val="solid"/>
            </a:ln>
          </c:spPr>
          <c:invertIfNegative val="0"/>
          <c:xVal>
            <c:numRef>
              <c:f>Sheet1!$A$1:$A$10</c:f>
              <c:numCache>
                <c:formatCode>General</c:formatCode>
                <c:ptCount val="10"/>
                <c:pt idx="0">
                  <c:v>4.4500476026964719</c:v>
                </c:pt>
                <c:pt idx="1">
                  <c:v>-3.095147398087128</c:v>
                </c:pt>
                <c:pt idx="2">
                  <c:v>-1.292268059281465</c:v>
                </c:pt>
                <c:pt idx="3">
                  <c:v>2.7763914980329041</c:v>
                </c:pt>
              </c:numCache>
            </c:numRef>
          </c:xVal>
          <c:yVal>
            <c:numRef>
              <c:f>Sheet1!$B$1:$B$10</c:f>
              <c:numCache>
                <c:formatCode>General</c:formatCode>
                <c:ptCount val="10"/>
                <c:pt idx="0">
                  <c:v>8.6354528448654548</c:v>
                </c:pt>
                <c:pt idx="1">
                  <c:v>0.8522669713467792</c:v>
                </c:pt>
                <c:pt idx="2">
                  <c:v>4.7016981676650005</c:v>
                </c:pt>
                <c:pt idx="3">
                  <c:v>2.7514260307935672</c:v>
                </c:pt>
              </c:numCache>
            </c:numRef>
          </c:yVal>
          <c:bubbleSize>
            <c:numRef>
              <c:f>Sheet1!$C$1:$C$10</c:f>
              <c:numCache>
                <c:formatCode>General</c:formatCode>
                <c:ptCount val="10"/>
                <c:pt idx="0">
                  <c:v>71417448.519999906</c:v>
                </c:pt>
                <c:pt idx="1">
                  <c:v>24618788.119999975</c:v>
                </c:pt>
                <c:pt idx="2">
                  <c:v>18615064.820000026</c:v>
                </c:pt>
                <c:pt idx="3">
                  <c:v>13333872.059999954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62D7-624F-964B-BCCD77D8173B}"/>
            </c:ext>
          </c:extLst>
        </c:ser>
        <c:ser>
          <c:idx val="1"/>
          <c:order val="1"/>
          <c:spPr>
            <a:solidFill>
              <a:srgbClr val="5DD526"/>
            </a:solidFill>
            <a:ln w="6350" cmpd="sng" algn="ctr">
              <a:solidFill>
                <a:schemeClr val="tx1"/>
              </a:solidFill>
              <a:prstDash val="solid"/>
            </a:ln>
          </c:spPr>
          <c:invertIfNegative val="0"/>
          <c:xVal>
            <c:numRef>
              <c:f>Sheet1!$A$1:$A$10</c:f>
              <c:numCache>
                <c:formatCode>General</c:formatCode>
                <c:ptCount val="10"/>
                <c:pt idx="4">
                  <c:v>11.302209751409563</c:v>
                </c:pt>
                <c:pt idx="5">
                  <c:v>13.781671957114083</c:v>
                </c:pt>
                <c:pt idx="6">
                  <c:v>5.9904551135374629</c:v>
                </c:pt>
                <c:pt idx="7">
                  <c:v>5.8195023678583313</c:v>
                </c:pt>
                <c:pt idx="8">
                  <c:v>4.8868241825833714</c:v>
                </c:pt>
                <c:pt idx="9">
                  <c:v>4.0219143642837407</c:v>
                </c:pt>
              </c:numCache>
            </c:numRef>
          </c:xVal>
          <c:yVal>
            <c:numRef>
              <c:f>Sheet1!$D$1:$D$10</c:f>
              <c:numCache>
                <c:formatCode>General</c:formatCode>
                <c:ptCount val="10"/>
                <c:pt idx="4">
                  <c:v>13.937456751784794</c:v>
                </c:pt>
                <c:pt idx="5">
                  <c:v>19.31726892282056</c:v>
                </c:pt>
                <c:pt idx="6">
                  <c:v>7.1794822043818982</c:v>
                </c:pt>
                <c:pt idx="7">
                  <c:v>8.6365818314785798</c:v>
                </c:pt>
                <c:pt idx="8">
                  <c:v>9.8985040353567086</c:v>
                </c:pt>
                <c:pt idx="9">
                  <c:v>2.9506683353221916</c:v>
                </c:pt>
              </c:numCache>
            </c:numRef>
          </c:yVal>
          <c:bubbleSize>
            <c:numRef>
              <c:f>Sheet1!$E$1:$E$10</c:f>
              <c:numCache>
                <c:formatCode>General</c:formatCode>
                <c:ptCount val="10"/>
                <c:pt idx="4">
                  <c:v>55235283.659999624</c:v>
                </c:pt>
                <c:pt idx="5">
                  <c:v>26337465.589999996</c:v>
                </c:pt>
                <c:pt idx="6">
                  <c:v>22864006.600000452</c:v>
                </c:pt>
                <c:pt idx="7">
                  <c:v>22646988.27000016</c:v>
                </c:pt>
                <c:pt idx="8">
                  <c:v>16869372.190000061</c:v>
                </c:pt>
                <c:pt idx="9">
                  <c:v>13100323.200000053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62D7-624F-964B-BCCD77D817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sizeRepresents val="w"/>
        <c:axId val="2080007839"/>
        <c:axId val="1"/>
      </c:bubbleChart>
      <c:valAx>
        <c:axId val="2080007839"/>
        <c:scaling>
          <c:orientation val="minMax"/>
          <c:max val="14"/>
          <c:min val="-4"/>
        </c:scaling>
        <c:delete val="0"/>
        <c:axPos val="b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min"/>
        <c:crossBetween val="midCat"/>
        <c:majorUnit val="1"/>
      </c:valAx>
      <c:valAx>
        <c:axId val="1"/>
        <c:scaling>
          <c:orientation val="minMax"/>
          <c:max val="20.22575032001032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2080007839"/>
        <c:crosses val="min"/>
        <c:crossBetween val="midCat"/>
      </c:valAx>
      <c:spPr>
        <a:noFill/>
        <a:ln w="9525" cmpd="sng" algn="ctr">
          <a:solidFill>
            <a:schemeClr val="tx2"/>
          </a:solidFill>
          <a:prstDash val="solid"/>
        </a:ln>
      </c:spPr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Margins</a:t>
            </a:r>
          </a:p>
        </c:rich>
      </c:tx>
      <c:layout>
        <c:manualLayout>
          <c:xMode val="edge"/>
          <c:yMode val="edge"/>
          <c:x val="0.40282794304966646"/>
          <c:y val="0.93423309363453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255697468094427"/>
          <c:y val="0.11151632090791322"/>
          <c:w val="0.74982284992604653"/>
          <c:h val="0.69113333049509085"/>
        </c:manualLayout>
      </c:layout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Pt>
            <c:idx val="0"/>
            <c:invertIfNegative val="0"/>
            <c:bubble3D val="0"/>
            <c:spPr>
              <a:pattFill prst="dkHorz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3C7-D14E-B8CB-899BE5D73F6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Sheet1!$G$69:$H$69</c:f>
              <c:strCache>
                <c:ptCount val="2"/>
                <c:pt idx="0">
                  <c:v>Overall Margin Before Discount</c:v>
                </c:pt>
                <c:pt idx="1">
                  <c:v>Overall Margin After Discount</c:v>
                </c:pt>
              </c:strCache>
            </c:strRef>
          </c:cat>
          <c:val>
            <c:numRef>
              <c:f>Sheet1!$G$70:$H$70</c:f>
              <c:numCache>
                <c:formatCode>0.0</c:formatCode>
                <c:ptCount val="2"/>
                <c:pt idx="0">
                  <c:v>453.10722032664825</c:v>
                </c:pt>
                <c:pt idx="1">
                  <c:v>750.91450070940834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7-D14E-B8CB-899BE5D73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274368928"/>
        <c:axId val="1274371200"/>
      </c:barChart>
      <c:catAx>
        <c:axId val="127436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274371200"/>
        <c:crosses val="autoZero"/>
        <c:auto val="1"/>
        <c:lblAlgn val="ctr"/>
        <c:lblOffset val="100"/>
        <c:noMultiLvlLbl val="0"/>
      </c:catAx>
      <c:valAx>
        <c:axId val="1274371200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274368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b" anchorCtr="0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Daily Margins Increment</a:t>
            </a:r>
          </a:p>
        </c:rich>
      </c:tx>
      <c:layout>
        <c:manualLayout>
          <c:xMode val="edge"/>
          <c:yMode val="edge"/>
          <c:x val="0.27800685613371784"/>
          <c:y val="0.928013958972651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b" anchorCtr="0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302064225695084"/>
          <c:y val="0.12428383635856648"/>
          <c:w val="0.72559591800770584"/>
          <c:h val="0.76112234573583892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Sheet1!$H$57</c:f>
              <c:strCache>
                <c:ptCount val="1"/>
                <c:pt idx="0">
                  <c:v>Daily Margin After Discount</c:v>
                </c:pt>
              </c:strCache>
            </c:strRef>
          </c:tx>
          <c:spPr>
            <a:pattFill prst="narVert">
              <a:fgClr>
                <a:schemeClr val="accent1">
                  <a:tint val="77000"/>
                </a:schemeClr>
              </a:fgClr>
              <a:bgClr>
                <a:schemeClr val="accent1">
                  <a:tint val="77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tint val="77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Sheet1!$F$58:$F$63</c:f>
              <c:strCache>
                <c:ptCount val="6"/>
                <c:pt idx="0">
                  <c:v>Bacardi Gold - 375 mL</c:v>
                </c:pt>
                <c:pt idx="1">
                  <c:v>Bacardi Gold - 750 mL</c:v>
                </c:pt>
                <c:pt idx="2">
                  <c:v>Bacardi Gold - 1000 mL</c:v>
                </c:pt>
                <c:pt idx="3">
                  <c:v>Bacardi Gold - 1750 mL</c:v>
                </c:pt>
                <c:pt idx="4">
                  <c:v>Bacardi Gold Pet - 750 mL</c:v>
                </c:pt>
                <c:pt idx="5">
                  <c:v>Bacardi Gold Pet - 1750 mL</c:v>
                </c:pt>
              </c:strCache>
            </c:strRef>
          </c:cat>
          <c:val>
            <c:numRef>
              <c:f>Sheet1!$H$58:$H$63</c:f>
              <c:numCache>
                <c:formatCode>0.0</c:formatCode>
                <c:ptCount val="6"/>
                <c:pt idx="0">
                  <c:v>68.189402547052751</c:v>
                </c:pt>
                <c:pt idx="1">
                  <c:v>142.60480497941143</c:v>
                </c:pt>
                <c:pt idx="2">
                  <c:v>94.534401262693578</c:v>
                </c:pt>
                <c:pt idx="3">
                  <c:v>192.96473596048918</c:v>
                </c:pt>
                <c:pt idx="4">
                  <c:v>97.272533704297118</c:v>
                </c:pt>
                <c:pt idx="5">
                  <c:v>155.34862225546431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BF-2B4B-AD23-D280065AECEF}"/>
            </c:ext>
          </c:extLst>
        </c:ser>
        <c:ser>
          <c:idx val="0"/>
          <c:order val="1"/>
          <c:tx>
            <c:strRef>
              <c:f>Sheet1!$G$57</c:f>
              <c:strCache>
                <c:ptCount val="1"/>
                <c:pt idx="0">
                  <c:v>Daily Margin Before Discount</c:v>
                </c:pt>
              </c:strCache>
            </c:strRef>
          </c:tx>
          <c:spPr>
            <a:pattFill prst="narVert">
              <a:fgClr>
                <a:schemeClr val="accent1">
                  <a:shade val="76000"/>
                </a:schemeClr>
              </a:fgClr>
              <a:bgClr>
                <a:schemeClr val="accent1">
                  <a:shade val="76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shade val="76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Sheet1!$F$58:$F$63</c:f>
              <c:strCache>
                <c:ptCount val="6"/>
                <c:pt idx="0">
                  <c:v>Bacardi Gold - 375 mL</c:v>
                </c:pt>
                <c:pt idx="1">
                  <c:v>Bacardi Gold - 750 mL</c:v>
                </c:pt>
                <c:pt idx="2">
                  <c:v>Bacardi Gold - 1000 mL</c:v>
                </c:pt>
                <c:pt idx="3">
                  <c:v>Bacardi Gold - 1750 mL</c:v>
                </c:pt>
                <c:pt idx="4">
                  <c:v>Bacardi Gold Pet - 750 mL</c:v>
                </c:pt>
                <c:pt idx="5">
                  <c:v>Bacardi Gold Pet - 1750 mL</c:v>
                </c:pt>
              </c:strCache>
            </c:strRef>
          </c:cat>
          <c:val>
            <c:numRef>
              <c:f>Sheet1!$G$58:$G$63</c:f>
              <c:numCache>
                <c:formatCode>0.0</c:formatCode>
                <c:ptCount val="6"/>
                <c:pt idx="0">
                  <c:v>34.071816066479585</c:v>
                </c:pt>
                <c:pt idx="1">
                  <c:v>109.48435924108725</c:v>
                </c:pt>
                <c:pt idx="2">
                  <c:v>41.255310461469797</c:v>
                </c:pt>
                <c:pt idx="3">
                  <c:v>146.35683227529714</c:v>
                </c:pt>
                <c:pt idx="4">
                  <c:v>35.853397454569894</c:v>
                </c:pt>
                <c:pt idx="5">
                  <c:v>86.085504827744572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BF-2B4B-AD23-D280065AEC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1274304080"/>
        <c:axId val="1274306352"/>
      </c:barChart>
      <c:catAx>
        <c:axId val="1274304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274306352"/>
        <c:crosses val="autoZero"/>
        <c:auto val="1"/>
        <c:lblAlgn val="ctr"/>
        <c:lblOffset val="100"/>
        <c:noMultiLvlLbl val="0"/>
      </c:catAx>
      <c:valAx>
        <c:axId val="1274306352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extTo"/>
        <c:crossAx val="1274304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598232952315345"/>
          <c:y val="3.3642628566876019E-2"/>
          <c:w val="0.55615158481588578"/>
          <c:h val="5.68979299172763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>
            <a:spLocks noGrp="1"/>
          </p:cNvSpPr>
          <p:nvPr>
            <p:ph type="body" idx="1"/>
          </p:nvPr>
        </p:nvSpPr>
        <p:spPr>
          <a:xfrm>
            <a:off x="906465" y="4714876"/>
            <a:ext cx="4984750" cy="4467225"/>
          </a:xfrm>
          <a:prstGeom prst="rect">
            <a:avLst/>
          </a:prstGeom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70e0c317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70e0c317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23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>
            <a:spLocks noGrp="1"/>
          </p:cNvSpPr>
          <p:nvPr>
            <p:ph type="body" idx="1"/>
          </p:nvPr>
        </p:nvSpPr>
        <p:spPr>
          <a:xfrm>
            <a:off x="906465" y="4714876"/>
            <a:ext cx="4984750" cy="4467225"/>
          </a:xfrm>
          <a:prstGeom prst="rect">
            <a:avLst/>
          </a:prstGeom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877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70e0c317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70e0c317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>
            <a:spLocks noGrp="1"/>
          </p:cNvSpPr>
          <p:nvPr>
            <p:ph type="body" idx="1"/>
          </p:nvPr>
        </p:nvSpPr>
        <p:spPr>
          <a:xfrm>
            <a:off x="906465" y="4714876"/>
            <a:ext cx="4984750" cy="4467225"/>
          </a:xfrm>
          <a:prstGeom prst="rect">
            <a:avLst/>
          </a:prstGeom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695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70e0c317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70e0c317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30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70e0c317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70e0c317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734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>
            <a:spLocks noGrp="1"/>
          </p:cNvSpPr>
          <p:nvPr>
            <p:ph type="body" idx="1"/>
          </p:nvPr>
        </p:nvSpPr>
        <p:spPr>
          <a:xfrm>
            <a:off x="906465" y="4714876"/>
            <a:ext cx="4984750" cy="4467225"/>
          </a:xfrm>
          <a:prstGeom prst="rect">
            <a:avLst/>
          </a:prstGeom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838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659001fc5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659001fc5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344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>
            <a:spLocks noGrp="1"/>
          </p:cNvSpPr>
          <p:nvPr>
            <p:ph type="body" idx="1"/>
          </p:nvPr>
        </p:nvSpPr>
        <p:spPr>
          <a:xfrm>
            <a:off x="906465" y="4714876"/>
            <a:ext cx="4984750" cy="4467225"/>
          </a:xfrm>
          <a:prstGeom prst="rect">
            <a:avLst/>
          </a:prstGeom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620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659001fc5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659001fc5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>
            <a:spLocks noGrp="1"/>
          </p:cNvSpPr>
          <p:nvPr>
            <p:ph type="body" idx="1"/>
          </p:nvPr>
        </p:nvSpPr>
        <p:spPr>
          <a:xfrm>
            <a:off x="906465" y="4714876"/>
            <a:ext cx="4984750" cy="4467225"/>
          </a:xfrm>
          <a:prstGeom prst="rect">
            <a:avLst/>
          </a:prstGeom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26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>
            <a:spLocks noGrp="1"/>
          </p:cNvSpPr>
          <p:nvPr>
            <p:ph type="body" idx="1"/>
          </p:nvPr>
        </p:nvSpPr>
        <p:spPr>
          <a:xfrm>
            <a:off x="906465" y="4714876"/>
            <a:ext cx="4984750" cy="4467225"/>
          </a:xfrm>
          <a:prstGeom prst="rect">
            <a:avLst/>
          </a:prstGeom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66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70e0c317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70e0c317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238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70e0c317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70e0c317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70e0c317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70e0c317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>
            <a:spLocks noGrp="1"/>
          </p:cNvSpPr>
          <p:nvPr>
            <p:ph type="body" idx="1"/>
          </p:nvPr>
        </p:nvSpPr>
        <p:spPr>
          <a:xfrm>
            <a:off x="906465" y="4714876"/>
            <a:ext cx="4984750" cy="4467225"/>
          </a:xfrm>
          <a:prstGeom prst="rect">
            <a:avLst/>
          </a:prstGeom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701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70e0c317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70e0c317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52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2018-9A14-A944-7867-9DA9D4A4D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AD990-C9D7-2976-27C0-B53FB1A1C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B48FC-4621-B166-F3F9-D7464B63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216AB-E167-DCAC-6F7D-82D5F5929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14FCC-B01A-5953-D792-FB68F50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8688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6192-90F9-4ADC-619D-16642344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2B29-6217-03EC-1D13-5249F2BAA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52199-3D45-B93D-0E6E-B1A4894DF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BA055-0801-F338-2103-B137242E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709F8-64F4-5D82-1657-C8B584FE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49671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189-96A7-A244-749B-980CD326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6AEC8-2EF2-996E-99A7-65775A701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02376-EA4B-A709-B0A5-AFC807447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9ABEB-6332-AA80-57F6-4DE4CBD4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9158D-2F11-B709-4C29-03BE7F2D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4396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54BD-5AEB-26DC-E008-4C63A67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A198-FC2F-FB09-3BEF-B6AC95669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F76CA-6426-0EB4-4833-D760B592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B0C34-17E3-E18A-86E0-AA4B03F7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544BC-ACB0-2A14-6D1E-9D4B623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50B60-9FBA-6944-0525-9EFD8130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04679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7958-0547-4D71-AF28-FF588157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1F67D-E0E3-B9E3-47EB-B5D4E748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78C29-204E-E0F2-A073-3A58DCDCB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B5EB8-4C8D-5AC5-9A1A-C5679ADA2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83857-FE45-7615-7562-5D04F36BB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6A880A-B1B3-7E48-7105-5B96346E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750AC9-F223-09F8-BC55-A8545E6A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9C6A7-DCD5-318E-2D03-261C6677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02513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E546-0548-35A2-9473-8670F670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C5E89-8A76-2201-B863-C1775D115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EACF1-64BC-08D2-5F46-36700C8D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D338-97BA-62FF-0AB8-DFE07D4AF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56586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D482F-9B90-A32D-6B27-214A4D2D3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5245B-C791-C1D1-3BBD-B582F3C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7D49F-B07B-4134-EC9A-641B3DE0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7855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25F0-AD57-A695-8110-AF663757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FDB4-22B9-9B2B-F72F-70544CCD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7D8E2-FF54-EBC4-0F7B-E4F4C052D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A5C30-BF56-B7B2-0D12-81FDD78F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32179-8805-FFEC-6AAD-EAFD256E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EC224-77C3-548E-AEAA-43345A9E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970023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5F3F-A84A-2D8D-52FC-B7108DE94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C6FF4-9CFE-7A10-2184-5B99848B8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27CDD-04BC-0425-7097-05EDD78C6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64BDF-05F5-F66A-B3D9-AEAEB6172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6CA5A-6669-987E-0F58-39E943A5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F2D31-073A-56C8-1C6E-20D2490F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410455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EA3E-E923-71CE-79B4-5D8F28CE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A240F-EFA6-6BC5-466C-DB5EE6BD0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6907A-CC7B-CB85-53F6-35FB0C78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4B63E-B150-6042-D8E1-F27A0423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8CFC9-354A-88FA-D827-A10E7D87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625088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7B8293-4670-5488-64DF-FF91C6F6E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265BE-9AB0-9136-D4B3-0D0C8DD9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221B6-7E0D-D727-4DE6-B4A0AF92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6A70D-FC66-7857-1175-3A724C82A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AADAD-575C-D0FD-4F47-74D8C15E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329362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725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(Standard slide)">
  <p:cSld name="Title Only (Standard slide)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8" descr="C:\Documents and Settings\anna.nekrasova\Desktop\Picture1.png"/>
          <p:cNvPicPr preferRelativeResize="0"/>
          <p:nvPr/>
        </p:nvPicPr>
        <p:blipFill rotWithShape="1">
          <a:blip r:embed="rId2">
            <a:alphaModFix/>
          </a:blip>
          <a:srcRect l="74356" b="76649"/>
          <a:stretch/>
        </p:blipFill>
        <p:spPr>
          <a:xfrm>
            <a:off x="7218294" y="0"/>
            <a:ext cx="1925706" cy="120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48" descr="C:\Documents and Settings\anna.nekrasova\Desktop\Picture1.png"/>
          <p:cNvPicPr preferRelativeResize="0"/>
          <p:nvPr/>
        </p:nvPicPr>
        <p:blipFill rotWithShape="1">
          <a:blip r:embed="rId2">
            <a:alphaModFix/>
          </a:blip>
          <a:srcRect t="81433" r="66931"/>
          <a:stretch/>
        </p:blipFill>
        <p:spPr>
          <a:xfrm>
            <a:off x="0" y="4188507"/>
            <a:ext cx="2791226" cy="954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8"/>
          <p:cNvSpPr txBox="1"/>
          <p:nvPr/>
        </p:nvSpPr>
        <p:spPr>
          <a:xfrm>
            <a:off x="8636298" y="4894008"/>
            <a:ext cx="4182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48"/>
          <p:cNvSpPr txBox="1"/>
          <p:nvPr/>
        </p:nvSpPr>
        <p:spPr>
          <a:xfrm>
            <a:off x="2270760" y="-45720"/>
            <a:ext cx="450342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000"/>
              <a:buFont typeface="Arial"/>
              <a:buNone/>
            </a:pPr>
            <a:r>
              <a:rPr lang="en-GB" sz="750" b="0" i="1" u="none" strike="noStrike" cap="none">
                <a:solidFill>
                  <a:srgbClr val="0E0E9A"/>
                </a:solidFill>
                <a:latin typeface="Arial"/>
                <a:ea typeface="Arial"/>
                <a:cs typeface="Arial"/>
                <a:sym typeface="Arial"/>
              </a:rPr>
              <a:t>Draft – for discussions purposes only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23378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11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B0949C5A-B647-D03E-F764-C355ECFEFE7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01848546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0949C5A-B647-D03E-F764-C355ECFEFE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A4AEB-744F-8DF3-8F92-875FC765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B8A28-3CF9-156C-4EB9-D2B373053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A5175-D73B-7903-E04E-5CEB74D33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92F7B-470B-1C49-B842-F081E0DCDCDA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69D9A-65A5-17EA-9A7F-B9AB81431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7DF85-31A7-2B75-AE11-83B046405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483111C-D02C-0200-0570-5DB26874FD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4035289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483111C-D02C-0200-0570-5DB26874FD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78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6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chart" Target="../charts/chart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6" Type="http://schemas.openxmlformats.org/officeDocument/2006/relationships/chart" Target="../charts/chart4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9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6" Type="http://schemas.openxmlformats.org/officeDocument/2006/relationships/image" Target="../media/image27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3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6.xml"/><Relationship Id="rId6" Type="http://schemas.openxmlformats.org/officeDocument/2006/relationships/image" Target="../media/image9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26" Type="http://schemas.openxmlformats.org/officeDocument/2006/relationships/tags" Target="../tags/tag33.xml"/><Relationship Id="rId39" Type="http://schemas.openxmlformats.org/officeDocument/2006/relationships/tags" Target="../tags/tag46.xml"/><Relationship Id="rId21" Type="http://schemas.openxmlformats.org/officeDocument/2006/relationships/tags" Target="../tags/tag28.xml"/><Relationship Id="rId34" Type="http://schemas.openxmlformats.org/officeDocument/2006/relationships/tags" Target="../tags/tag41.xml"/><Relationship Id="rId42" Type="http://schemas.openxmlformats.org/officeDocument/2006/relationships/slideLayout" Target="../slideLayouts/slideLayout21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9" Type="http://schemas.openxmlformats.org/officeDocument/2006/relationships/tags" Target="../tags/tag36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tags" Target="../tags/tag31.xml"/><Relationship Id="rId32" Type="http://schemas.openxmlformats.org/officeDocument/2006/relationships/tags" Target="../tags/tag39.xml"/><Relationship Id="rId37" Type="http://schemas.openxmlformats.org/officeDocument/2006/relationships/tags" Target="../tags/tag44.xml"/><Relationship Id="rId40" Type="http://schemas.openxmlformats.org/officeDocument/2006/relationships/tags" Target="../tags/tag47.xml"/><Relationship Id="rId45" Type="http://schemas.openxmlformats.org/officeDocument/2006/relationships/chart" Target="../charts/chart1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tags" Target="../tags/tag30.xml"/><Relationship Id="rId28" Type="http://schemas.openxmlformats.org/officeDocument/2006/relationships/tags" Target="../tags/tag35.xml"/><Relationship Id="rId36" Type="http://schemas.openxmlformats.org/officeDocument/2006/relationships/tags" Target="../tags/tag43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31" Type="http://schemas.openxmlformats.org/officeDocument/2006/relationships/tags" Target="../tags/tag38.xml"/><Relationship Id="rId44" Type="http://schemas.openxmlformats.org/officeDocument/2006/relationships/image" Target="../media/image10.emf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Relationship Id="rId27" Type="http://schemas.openxmlformats.org/officeDocument/2006/relationships/tags" Target="../tags/tag34.xml"/><Relationship Id="rId30" Type="http://schemas.openxmlformats.org/officeDocument/2006/relationships/tags" Target="../tags/tag37.xml"/><Relationship Id="rId35" Type="http://schemas.openxmlformats.org/officeDocument/2006/relationships/tags" Target="../tags/tag42.xml"/><Relationship Id="rId43" Type="http://schemas.openxmlformats.org/officeDocument/2006/relationships/oleObject" Target="../embeddings/oleObject7.bin"/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tags" Target="../tags/tag32.xml"/><Relationship Id="rId33" Type="http://schemas.openxmlformats.org/officeDocument/2006/relationships/tags" Target="../tags/tag40.xml"/><Relationship Id="rId38" Type="http://schemas.openxmlformats.org/officeDocument/2006/relationships/tags" Target="../tags/tag45.xml"/><Relationship Id="rId46" Type="http://schemas.openxmlformats.org/officeDocument/2006/relationships/chart" Target="../charts/chart2.xml"/><Relationship Id="rId20" Type="http://schemas.openxmlformats.org/officeDocument/2006/relationships/tags" Target="../tags/tag27.xml"/><Relationship Id="rId41" Type="http://schemas.openxmlformats.org/officeDocument/2006/relationships/tags" Target="../tags/tag48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74.xml"/><Relationship Id="rId21" Type="http://schemas.openxmlformats.org/officeDocument/2006/relationships/tags" Target="../tags/tag69.xml"/><Relationship Id="rId42" Type="http://schemas.openxmlformats.org/officeDocument/2006/relationships/tags" Target="../tags/tag90.xml"/><Relationship Id="rId47" Type="http://schemas.openxmlformats.org/officeDocument/2006/relationships/tags" Target="../tags/tag95.xml"/><Relationship Id="rId63" Type="http://schemas.openxmlformats.org/officeDocument/2006/relationships/tags" Target="../tags/tag111.xml"/><Relationship Id="rId68" Type="http://schemas.openxmlformats.org/officeDocument/2006/relationships/tags" Target="../tags/tag116.xml"/><Relationship Id="rId7" Type="http://schemas.openxmlformats.org/officeDocument/2006/relationships/tags" Target="../tags/tag55.xml"/><Relationship Id="rId71" Type="http://schemas.openxmlformats.org/officeDocument/2006/relationships/image" Target="../media/image11.emf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9" Type="http://schemas.openxmlformats.org/officeDocument/2006/relationships/tags" Target="../tags/tag77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32" Type="http://schemas.openxmlformats.org/officeDocument/2006/relationships/tags" Target="../tags/tag80.xml"/><Relationship Id="rId37" Type="http://schemas.openxmlformats.org/officeDocument/2006/relationships/tags" Target="../tags/tag85.xml"/><Relationship Id="rId40" Type="http://schemas.openxmlformats.org/officeDocument/2006/relationships/tags" Target="../tags/tag88.xml"/><Relationship Id="rId45" Type="http://schemas.openxmlformats.org/officeDocument/2006/relationships/tags" Target="../tags/tag93.xml"/><Relationship Id="rId53" Type="http://schemas.openxmlformats.org/officeDocument/2006/relationships/tags" Target="../tags/tag101.xml"/><Relationship Id="rId58" Type="http://schemas.openxmlformats.org/officeDocument/2006/relationships/tags" Target="../tags/tag106.xml"/><Relationship Id="rId66" Type="http://schemas.openxmlformats.org/officeDocument/2006/relationships/tags" Target="../tags/tag114.xml"/><Relationship Id="rId5" Type="http://schemas.openxmlformats.org/officeDocument/2006/relationships/tags" Target="../tags/tag53.xml"/><Relationship Id="rId61" Type="http://schemas.openxmlformats.org/officeDocument/2006/relationships/tags" Target="../tags/tag109.xml"/><Relationship Id="rId19" Type="http://schemas.openxmlformats.org/officeDocument/2006/relationships/tags" Target="../tags/tag67.xml"/><Relationship Id="rId14" Type="http://schemas.openxmlformats.org/officeDocument/2006/relationships/tags" Target="../tags/tag62.xml"/><Relationship Id="rId22" Type="http://schemas.openxmlformats.org/officeDocument/2006/relationships/tags" Target="../tags/tag70.xml"/><Relationship Id="rId27" Type="http://schemas.openxmlformats.org/officeDocument/2006/relationships/tags" Target="../tags/tag75.xml"/><Relationship Id="rId30" Type="http://schemas.openxmlformats.org/officeDocument/2006/relationships/tags" Target="../tags/tag78.xml"/><Relationship Id="rId35" Type="http://schemas.openxmlformats.org/officeDocument/2006/relationships/tags" Target="../tags/tag83.xml"/><Relationship Id="rId43" Type="http://schemas.openxmlformats.org/officeDocument/2006/relationships/tags" Target="../tags/tag91.xml"/><Relationship Id="rId48" Type="http://schemas.openxmlformats.org/officeDocument/2006/relationships/tags" Target="../tags/tag96.xml"/><Relationship Id="rId56" Type="http://schemas.openxmlformats.org/officeDocument/2006/relationships/tags" Target="../tags/tag104.xml"/><Relationship Id="rId64" Type="http://schemas.openxmlformats.org/officeDocument/2006/relationships/tags" Target="../tags/tag112.xml"/><Relationship Id="rId69" Type="http://schemas.openxmlformats.org/officeDocument/2006/relationships/slideLayout" Target="../slideLayouts/slideLayout21.xml"/><Relationship Id="rId8" Type="http://schemas.openxmlformats.org/officeDocument/2006/relationships/tags" Target="../tags/tag56.xml"/><Relationship Id="rId51" Type="http://schemas.openxmlformats.org/officeDocument/2006/relationships/tags" Target="../tags/tag99.xml"/><Relationship Id="rId72" Type="http://schemas.openxmlformats.org/officeDocument/2006/relationships/chart" Target="../charts/chart3.xml"/><Relationship Id="rId3" Type="http://schemas.openxmlformats.org/officeDocument/2006/relationships/tags" Target="../tags/tag51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tags" Target="../tags/tag73.xml"/><Relationship Id="rId33" Type="http://schemas.openxmlformats.org/officeDocument/2006/relationships/tags" Target="../tags/tag81.xml"/><Relationship Id="rId38" Type="http://schemas.openxmlformats.org/officeDocument/2006/relationships/tags" Target="../tags/tag86.xml"/><Relationship Id="rId46" Type="http://schemas.openxmlformats.org/officeDocument/2006/relationships/tags" Target="../tags/tag94.xml"/><Relationship Id="rId59" Type="http://schemas.openxmlformats.org/officeDocument/2006/relationships/tags" Target="../tags/tag107.xml"/><Relationship Id="rId67" Type="http://schemas.openxmlformats.org/officeDocument/2006/relationships/tags" Target="../tags/tag115.xml"/><Relationship Id="rId20" Type="http://schemas.openxmlformats.org/officeDocument/2006/relationships/tags" Target="../tags/tag68.xml"/><Relationship Id="rId41" Type="http://schemas.openxmlformats.org/officeDocument/2006/relationships/tags" Target="../tags/tag89.xml"/><Relationship Id="rId54" Type="http://schemas.openxmlformats.org/officeDocument/2006/relationships/tags" Target="../tags/tag102.xml"/><Relationship Id="rId62" Type="http://schemas.openxmlformats.org/officeDocument/2006/relationships/tags" Target="../tags/tag110.xml"/><Relationship Id="rId70" Type="http://schemas.openxmlformats.org/officeDocument/2006/relationships/oleObject" Target="../embeddings/oleObject8.bin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28" Type="http://schemas.openxmlformats.org/officeDocument/2006/relationships/tags" Target="../tags/tag76.xml"/><Relationship Id="rId36" Type="http://schemas.openxmlformats.org/officeDocument/2006/relationships/tags" Target="../tags/tag84.xml"/><Relationship Id="rId49" Type="http://schemas.openxmlformats.org/officeDocument/2006/relationships/tags" Target="../tags/tag97.xml"/><Relationship Id="rId57" Type="http://schemas.openxmlformats.org/officeDocument/2006/relationships/tags" Target="../tags/tag105.xml"/><Relationship Id="rId10" Type="http://schemas.openxmlformats.org/officeDocument/2006/relationships/tags" Target="../tags/tag58.xml"/><Relationship Id="rId31" Type="http://schemas.openxmlformats.org/officeDocument/2006/relationships/tags" Target="../tags/tag79.xml"/><Relationship Id="rId44" Type="http://schemas.openxmlformats.org/officeDocument/2006/relationships/tags" Target="../tags/tag92.xml"/><Relationship Id="rId52" Type="http://schemas.openxmlformats.org/officeDocument/2006/relationships/tags" Target="../tags/tag100.xml"/><Relationship Id="rId60" Type="http://schemas.openxmlformats.org/officeDocument/2006/relationships/tags" Target="../tags/tag108.xml"/><Relationship Id="rId65" Type="http://schemas.openxmlformats.org/officeDocument/2006/relationships/tags" Target="../tags/tag113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39" Type="http://schemas.openxmlformats.org/officeDocument/2006/relationships/tags" Target="../tags/tag87.xml"/><Relationship Id="rId34" Type="http://schemas.openxmlformats.org/officeDocument/2006/relationships/tags" Target="../tags/tag82.xml"/><Relationship Id="rId50" Type="http://schemas.openxmlformats.org/officeDocument/2006/relationships/tags" Target="../tags/tag98.xml"/><Relationship Id="rId55" Type="http://schemas.openxmlformats.org/officeDocument/2006/relationships/tags" Target="../tags/tag1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6689A-D05B-4D17-F17C-266390098F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Marketing Analytics:</a:t>
            </a:r>
            <a:b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</a:b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All about Alcohol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142B78-C374-B9F4-2D8A-A2ECF76C5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228600" algn="l" defTabSz="914400">
              <a:spcBef>
                <a:spcPts val="0"/>
              </a:spcBef>
              <a:spcAft>
                <a:spcPts val="60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>
                <a:sym typeface="Montserrat"/>
              </a:rPr>
              <a:t>Akash Goyal (ag84248)</a:t>
            </a:r>
          </a:p>
          <a:p>
            <a:pPr marL="457200" lvl="0" indent="-228600" algn="l" defTabSz="914400">
              <a:spcBef>
                <a:spcPts val="0"/>
              </a:spcBef>
              <a:spcAft>
                <a:spcPts val="60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>
                <a:sym typeface="Montserrat"/>
              </a:rPr>
              <a:t>Mandeep </a:t>
            </a:r>
            <a:r>
              <a:rPr lang="en-US" sz="1800" err="1">
                <a:sym typeface="Montserrat"/>
              </a:rPr>
              <a:t>Burdak</a:t>
            </a:r>
            <a:r>
              <a:rPr lang="en-US" sz="1800">
                <a:sym typeface="Montserrat"/>
              </a:rPr>
              <a:t> (msb4384)</a:t>
            </a:r>
          </a:p>
          <a:p>
            <a:pPr marL="457200" lvl="0" indent="-228600" algn="l" defTabSz="914400">
              <a:spcBef>
                <a:spcPts val="0"/>
              </a:spcBef>
              <a:spcAft>
                <a:spcPts val="60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>
                <a:sym typeface="Montserrat"/>
              </a:rPr>
              <a:t>Nishant Singh (nsk779)</a:t>
            </a:r>
          </a:p>
          <a:p>
            <a:pPr marL="457200" lvl="0" indent="-228600" algn="l" defTabSz="914400">
              <a:spcBef>
                <a:spcPts val="0"/>
              </a:spcBef>
              <a:spcAft>
                <a:spcPts val="60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err="1">
                <a:sym typeface="Montserrat"/>
              </a:rPr>
              <a:t>Ambarish</a:t>
            </a:r>
            <a:r>
              <a:rPr lang="en-US" sz="1800">
                <a:sym typeface="Montserrat"/>
              </a:rPr>
              <a:t> Narayan(an32967)</a:t>
            </a:r>
          </a:p>
          <a:p>
            <a:pPr marL="457200" lvl="0" indent="-228600" algn="l" defTabSz="914400">
              <a:spcBef>
                <a:spcPts val="0"/>
              </a:spcBef>
              <a:spcAft>
                <a:spcPts val="60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>
                <a:sym typeface="Montserrat"/>
              </a:rPr>
              <a:t>Vaibhav Nagar (vn5339)</a:t>
            </a:r>
          </a:p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65F015-3E6B-5BE3-90B5-3665F067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9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60C88F52-8A5F-9395-CFEC-5D1B8C8DF5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905585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DBE0645A-D112-60C2-A14D-957B5C76F8B1}"/>
              </a:ext>
            </a:extLst>
          </p:cNvPr>
          <p:cNvGrpSpPr/>
          <p:nvPr/>
        </p:nvGrpSpPr>
        <p:grpSpPr>
          <a:xfrm>
            <a:off x="4972910" y="2822890"/>
            <a:ext cx="3902540" cy="1823326"/>
            <a:chOff x="201790" y="920496"/>
            <a:chExt cx="6934199" cy="3558065"/>
          </a:xfrm>
        </p:grpSpPr>
        <p:pic>
          <p:nvPicPr>
            <p:cNvPr id="2" name="Picture 1" descr="A graph showing a number of dots">
              <a:extLst>
                <a:ext uri="{FF2B5EF4-FFF2-40B4-BE49-F238E27FC236}">
                  <a16:creationId xmlns:a16="http://schemas.microsoft.com/office/drawing/2014/main" id="{66E9546A-7F1E-9ED4-9BE2-24646B02B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278"/>
            <a:stretch/>
          </p:blipFill>
          <p:spPr>
            <a:xfrm>
              <a:off x="201790" y="920496"/>
              <a:ext cx="6934199" cy="355806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8D3C42-6309-EB0F-C461-AD268AAABBFC}"/>
                </a:ext>
              </a:extLst>
            </p:cNvPr>
            <p:cNvSpPr txBox="1"/>
            <p:nvPr/>
          </p:nvSpPr>
          <p:spPr>
            <a:xfrm>
              <a:off x="3251749" y="3432223"/>
              <a:ext cx="157914" cy="977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FC8D07D-4BB9-506D-8FEE-4C6970CFFF89}"/>
                </a:ext>
              </a:extLst>
            </p:cNvPr>
            <p:cNvCxnSpPr/>
            <p:nvPr/>
          </p:nvCxnSpPr>
          <p:spPr>
            <a:xfrm flipV="1">
              <a:off x="3421480" y="2732673"/>
              <a:ext cx="1167064" cy="733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2E512B-22DD-C179-63A6-6F645E56086E}"/>
                </a:ext>
              </a:extLst>
            </p:cNvPr>
            <p:cNvSpPr txBox="1"/>
            <p:nvPr/>
          </p:nvSpPr>
          <p:spPr>
            <a:xfrm>
              <a:off x="4499809" y="2364206"/>
              <a:ext cx="1894791" cy="6306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Bacardi and </a:t>
              </a:r>
              <a:r>
                <a:rPr lang="en-US" sz="800" b="1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Luxco</a:t>
              </a:r>
              <a:r>
                <a:rPr lang="en-US" sz="8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as relevant competitor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ABBE950-B803-615C-9C99-03FCE09D6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552" y="901778"/>
            <a:ext cx="3947898" cy="2057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D0DCB-F5EC-08F8-1F06-8B1E5C3C7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42" y="1125362"/>
            <a:ext cx="2799070" cy="351355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84DEB3D-D50C-04FA-58AF-607CDB97DEF0}"/>
              </a:ext>
            </a:extLst>
          </p:cNvPr>
          <p:cNvSpPr/>
          <p:nvPr/>
        </p:nvSpPr>
        <p:spPr>
          <a:xfrm>
            <a:off x="3366331" y="1572876"/>
            <a:ext cx="1467973" cy="32766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E2B4670-AA1F-5D16-7E9B-AFC7FCAF36E0}"/>
              </a:ext>
            </a:extLst>
          </p:cNvPr>
          <p:cNvSpPr/>
          <p:nvPr/>
        </p:nvSpPr>
        <p:spPr>
          <a:xfrm rot="5400000">
            <a:off x="5118388" y="2889217"/>
            <a:ext cx="369331" cy="23667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36;p26">
            <a:extLst>
              <a:ext uri="{FF2B5EF4-FFF2-40B4-BE49-F238E27FC236}">
                <a16:creationId xmlns:a16="http://schemas.microsoft.com/office/drawing/2014/main" id="{334DE22C-B985-20F7-109A-337CA8163C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302" y="102746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Cluster Analysis: Identified </a:t>
            </a:r>
            <a:r>
              <a:rPr lang="en-US" sz="2000" b="1" dirty="0" err="1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Luxco</a:t>
            </a:r>
            <a:r>
              <a:rPr lang="en-US" sz="2000" b="1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 as the closest competitor for Bacardi  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F1DB3D-72BB-491A-25E4-059DADEB6024}"/>
              </a:ext>
            </a:extLst>
          </p:cNvPr>
          <p:cNvSpPr/>
          <p:nvPr/>
        </p:nvSpPr>
        <p:spPr>
          <a:xfrm>
            <a:off x="3395371" y="1939593"/>
            <a:ext cx="1324221" cy="669865"/>
          </a:xfrm>
          <a:prstGeom prst="roundRect">
            <a:avLst>
              <a:gd name="adj" fmla="val 1180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2C8F-FD9D-DB1E-ECB5-74A0E3C06793}"/>
              </a:ext>
            </a:extLst>
          </p:cNvPr>
          <p:cNvSpPr txBox="1"/>
          <p:nvPr/>
        </p:nvSpPr>
        <p:spPr>
          <a:xfrm>
            <a:off x="3448815" y="1992916"/>
            <a:ext cx="130300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optimal number of clusters</a:t>
            </a:r>
            <a:b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(Elbow at n=5)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66F96C-E25D-ABE1-BD79-B0B814C849DC}"/>
              </a:ext>
            </a:extLst>
          </p:cNvPr>
          <p:cNvSpPr/>
          <p:nvPr/>
        </p:nvSpPr>
        <p:spPr>
          <a:xfrm>
            <a:off x="3566623" y="3119515"/>
            <a:ext cx="1324221" cy="669865"/>
          </a:xfrm>
          <a:prstGeom prst="roundRect">
            <a:avLst>
              <a:gd name="adj" fmla="val 1180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F53500-8A32-9923-7391-297DEDBED774}"/>
              </a:ext>
            </a:extLst>
          </p:cNvPr>
          <p:cNvSpPr txBox="1"/>
          <p:nvPr/>
        </p:nvSpPr>
        <p:spPr>
          <a:xfrm>
            <a:off x="3587840" y="3160935"/>
            <a:ext cx="133712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Visualizing the clusters identified from the above plot</a:t>
            </a:r>
          </a:p>
        </p:txBody>
      </p:sp>
      <p:cxnSp>
        <p:nvCxnSpPr>
          <p:cNvPr id="23" name="Google Shape;187;p4">
            <a:extLst>
              <a:ext uri="{FF2B5EF4-FFF2-40B4-BE49-F238E27FC236}">
                <a16:creationId xmlns:a16="http://schemas.microsoft.com/office/drawing/2014/main" id="{6010DEAB-7245-5C3B-B437-76B3A8935312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87;p4">
            <a:extLst>
              <a:ext uri="{FF2B5EF4-FFF2-40B4-BE49-F238E27FC236}">
                <a16:creationId xmlns:a16="http://schemas.microsoft.com/office/drawing/2014/main" id="{9AB37AA1-C620-01BC-4A16-AF4A81455B35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1790;p52">
            <a:extLst>
              <a:ext uri="{FF2B5EF4-FFF2-40B4-BE49-F238E27FC236}">
                <a16:creationId xmlns:a16="http://schemas.microsoft.com/office/drawing/2014/main" id="{DE012A61-5EB8-E886-0B5F-7B8277703F1B}"/>
              </a:ext>
            </a:extLst>
          </p:cNvPr>
          <p:cNvSpPr txBox="1"/>
          <p:nvPr/>
        </p:nvSpPr>
        <p:spPr>
          <a:xfrm>
            <a:off x="359532" y="4631624"/>
            <a:ext cx="1634806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Source: </a:t>
            </a:r>
            <a:r>
              <a:rPr lang="en-GB" sz="750" dirty="0" err="1">
                <a:solidFill>
                  <a:srgbClr val="202D74"/>
                </a:solidFill>
                <a:latin typeface="+mn-lt"/>
              </a:rPr>
              <a:t>data.iowa.gov</a:t>
            </a:r>
            <a:r>
              <a:rPr lang="en-GB" sz="750" dirty="0">
                <a:solidFill>
                  <a:srgbClr val="202D74"/>
                </a:solidFill>
                <a:latin typeface="+mn-lt"/>
              </a:rPr>
              <a:t> -  FY’ 2022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11C0BD9C-E1AF-297B-8B42-7CC3547EDF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281432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311700" y="1810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kern="1200" dirty="0">
                <a:solidFill>
                  <a:srgbClr val="0E0E9A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Category Deep Dive: Bacardi has good sales opportunities in the Gold Rum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EF279F-182A-C155-04D3-678B6EA1D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180587"/>
              </p:ext>
            </p:extLst>
          </p:nvPr>
        </p:nvGraphicFramePr>
        <p:xfrm>
          <a:off x="422506" y="1210680"/>
          <a:ext cx="5426927" cy="313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932">
                  <a:extLst>
                    <a:ext uri="{9D8B030D-6E8A-4147-A177-3AD203B41FA5}">
                      <a16:colId xmlns:a16="http://schemas.microsoft.com/office/drawing/2014/main" val="749015758"/>
                    </a:ext>
                  </a:extLst>
                </a:gridCol>
                <a:gridCol w="936702">
                  <a:extLst>
                    <a:ext uri="{9D8B030D-6E8A-4147-A177-3AD203B41FA5}">
                      <a16:colId xmlns:a16="http://schemas.microsoft.com/office/drawing/2014/main" val="2038448586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361617217"/>
                    </a:ext>
                  </a:extLst>
                </a:gridCol>
                <a:gridCol w="1873405">
                  <a:extLst>
                    <a:ext uri="{9D8B030D-6E8A-4147-A177-3AD203B41FA5}">
                      <a16:colId xmlns:a16="http://schemas.microsoft.com/office/drawing/2014/main" val="2886709480"/>
                    </a:ext>
                  </a:extLst>
                </a:gridCol>
              </a:tblGrid>
              <a:tr h="3340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Luxco</a:t>
                      </a:r>
                      <a:endParaRPr lang="en-IN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Bacardi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Sales Difference (Volume)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976225"/>
                  </a:ext>
                </a:extLst>
              </a:tr>
              <a:tr h="38140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IMPORTED DISTILLED SPIRITS SPECIALTY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99,950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971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-98,980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019302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 RUM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46,334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32,097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-14,236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417106"/>
                  </a:ext>
                </a:extLst>
              </a:tr>
              <a:tr h="38140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STRAIGHT BOURBON WHISKIES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41,865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11,099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-30,765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491618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NEUTRAL GRAIN SPIRITS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26,615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4,227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-22,388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430806"/>
                  </a:ext>
                </a:extLst>
              </a:tr>
              <a:tr h="38140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FLAVORED VODKA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20,665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-20,658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077874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SPICED RUM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15,953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3,677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-12,276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06816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IRISH WHISKIES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1,584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1,524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-60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66419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 ORDER ITEMS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485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32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-453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459629"/>
                  </a:ext>
                </a:extLst>
              </a:tr>
            </a:tbl>
          </a:graphicData>
        </a:graphic>
      </p:graphicFrame>
      <p:sp>
        <p:nvSpPr>
          <p:cNvPr id="6" name="Google Shape;2868;p73">
            <a:extLst>
              <a:ext uri="{FF2B5EF4-FFF2-40B4-BE49-F238E27FC236}">
                <a16:creationId xmlns:a16="http://schemas.microsoft.com/office/drawing/2014/main" id="{41E80DAC-157A-B478-497C-FDE86AA0CD74}"/>
              </a:ext>
            </a:extLst>
          </p:cNvPr>
          <p:cNvSpPr/>
          <p:nvPr/>
        </p:nvSpPr>
        <p:spPr>
          <a:xfrm>
            <a:off x="419649" y="1922980"/>
            <a:ext cx="5429783" cy="32648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1811;p53">
            <a:extLst>
              <a:ext uri="{FF2B5EF4-FFF2-40B4-BE49-F238E27FC236}">
                <a16:creationId xmlns:a16="http://schemas.microsoft.com/office/drawing/2014/main" id="{BEACD24C-AF43-ADE3-31D5-25A90A3556AE}"/>
              </a:ext>
            </a:extLst>
          </p:cNvPr>
          <p:cNvSpPr/>
          <p:nvPr/>
        </p:nvSpPr>
        <p:spPr>
          <a:xfrm>
            <a:off x="6364766" y="1508120"/>
            <a:ext cx="2619934" cy="125527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E0E9A"/>
              </a:buClr>
              <a:buSzPts val="1200"/>
            </a:pPr>
            <a:r>
              <a:rPr lang="en-US" sz="105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Comments &amp; Insights: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</a:t>
            </a:r>
            <a:r>
              <a:rPr lang="en-US" sz="90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Gold Rum </a:t>
            </a: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90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Imported Spirits </a:t>
            </a: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promising opportunities for Bacardi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Gold Rum </a:t>
            </a: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good pick for category as it is more actionable to boost sales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Among the two </a:t>
            </a:r>
            <a:r>
              <a:rPr lang="en-US" sz="90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Gold Rum </a:t>
            </a: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sufficient sales and is comparatively easier to push</a:t>
            </a:r>
            <a:r>
              <a:rPr lang="en-US" sz="90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900" dirty="0">
              <a:solidFill>
                <a:srgbClr val="202D7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50F652B-6FA4-99BC-9DAA-4518145CBC4E}"/>
              </a:ext>
            </a:extLst>
          </p:cNvPr>
          <p:cNvCxnSpPr>
            <a:cxnSpLocks/>
          </p:cNvCxnSpPr>
          <p:nvPr/>
        </p:nvCxnSpPr>
        <p:spPr>
          <a:xfrm flipV="1">
            <a:off x="5849432" y="1508121"/>
            <a:ext cx="515334" cy="41485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68FC36-7A6B-F2F3-CFD2-10C992A1F218}"/>
              </a:ext>
            </a:extLst>
          </p:cNvPr>
          <p:cNvCxnSpPr>
            <a:cxnSpLocks/>
          </p:cNvCxnSpPr>
          <p:nvPr/>
        </p:nvCxnSpPr>
        <p:spPr>
          <a:xfrm>
            <a:off x="5849432" y="2249465"/>
            <a:ext cx="515334" cy="3272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811;p53">
            <a:extLst>
              <a:ext uri="{FF2B5EF4-FFF2-40B4-BE49-F238E27FC236}">
                <a16:creationId xmlns:a16="http://schemas.microsoft.com/office/drawing/2014/main" id="{CC3B34E7-A699-36A4-FF1B-1E9FE777D58D}"/>
              </a:ext>
            </a:extLst>
          </p:cNvPr>
          <p:cNvSpPr/>
          <p:nvPr/>
        </p:nvSpPr>
        <p:spPr>
          <a:xfrm>
            <a:off x="4366632" y="1624721"/>
            <a:ext cx="941968" cy="23706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E0E9A"/>
              </a:buClr>
              <a:buSzPts val="1200"/>
            </a:pPr>
            <a:endParaRPr lang="en-US" sz="900" dirty="0">
              <a:solidFill>
                <a:srgbClr val="202D7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Google Shape;1811;p53">
            <a:extLst>
              <a:ext uri="{FF2B5EF4-FFF2-40B4-BE49-F238E27FC236}">
                <a16:creationId xmlns:a16="http://schemas.microsoft.com/office/drawing/2014/main" id="{B7D4D1AE-5F09-05D2-C364-003A88266881}"/>
              </a:ext>
            </a:extLst>
          </p:cNvPr>
          <p:cNvSpPr/>
          <p:nvPr/>
        </p:nvSpPr>
        <p:spPr>
          <a:xfrm>
            <a:off x="4392719" y="2350737"/>
            <a:ext cx="941968" cy="23706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E0E9A"/>
              </a:buClr>
              <a:buSzPts val="1200"/>
            </a:pPr>
            <a:endParaRPr lang="en-US" sz="900" dirty="0">
              <a:solidFill>
                <a:srgbClr val="202D7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1811;p53">
            <a:extLst>
              <a:ext uri="{FF2B5EF4-FFF2-40B4-BE49-F238E27FC236}">
                <a16:creationId xmlns:a16="http://schemas.microsoft.com/office/drawing/2014/main" id="{73714BEA-62A1-972B-6783-04EAEEA41994}"/>
              </a:ext>
            </a:extLst>
          </p:cNvPr>
          <p:cNvSpPr/>
          <p:nvPr/>
        </p:nvSpPr>
        <p:spPr>
          <a:xfrm>
            <a:off x="4410339" y="2696241"/>
            <a:ext cx="941968" cy="23706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E0E9A"/>
              </a:buClr>
              <a:buSzPts val="1200"/>
            </a:pPr>
            <a:endParaRPr lang="en-US" sz="900" dirty="0">
              <a:solidFill>
                <a:srgbClr val="202D7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Google Shape;1811;p53">
            <a:extLst>
              <a:ext uri="{FF2B5EF4-FFF2-40B4-BE49-F238E27FC236}">
                <a16:creationId xmlns:a16="http://schemas.microsoft.com/office/drawing/2014/main" id="{F4E4B4F2-975D-A46E-1752-4DEC51F5AF1A}"/>
              </a:ext>
            </a:extLst>
          </p:cNvPr>
          <p:cNvSpPr/>
          <p:nvPr/>
        </p:nvSpPr>
        <p:spPr>
          <a:xfrm>
            <a:off x="4410339" y="3055461"/>
            <a:ext cx="941968" cy="23706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E0E9A"/>
              </a:buClr>
              <a:buSzPts val="1200"/>
            </a:pPr>
            <a:endParaRPr lang="en-US" sz="900" dirty="0">
              <a:solidFill>
                <a:srgbClr val="202D7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F31AC7-AD95-72FE-5223-D1187CA70F0E}"/>
              </a:ext>
            </a:extLst>
          </p:cNvPr>
          <p:cNvCxnSpPr>
            <a:cxnSpLocks/>
          </p:cNvCxnSpPr>
          <p:nvPr/>
        </p:nvCxnSpPr>
        <p:spPr>
          <a:xfrm>
            <a:off x="5239832" y="1800827"/>
            <a:ext cx="1124933" cy="135078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190DF9-CE5E-342B-F539-7216DF3AF226}"/>
              </a:ext>
            </a:extLst>
          </p:cNvPr>
          <p:cNvCxnSpPr>
            <a:cxnSpLocks/>
          </p:cNvCxnSpPr>
          <p:nvPr/>
        </p:nvCxnSpPr>
        <p:spPr>
          <a:xfrm>
            <a:off x="5355427" y="3128898"/>
            <a:ext cx="1009339" cy="17047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09A693A-5C03-E0F9-ACA6-F9C417D0AF80}"/>
              </a:ext>
            </a:extLst>
          </p:cNvPr>
          <p:cNvCxnSpPr>
            <a:cxnSpLocks/>
          </p:cNvCxnSpPr>
          <p:nvPr/>
        </p:nvCxnSpPr>
        <p:spPr>
          <a:xfrm flipH="1" flipV="1">
            <a:off x="5352307" y="2814774"/>
            <a:ext cx="1012459" cy="43039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7DD23D-4FC0-E34F-DECE-BF83F80B5A3D}"/>
              </a:ext>
            </a:extLst>
          </p:cNvPr>
          <p:cNvCxnSpPr>
            <a:cxnSpLocks/>
          </p:cNvCxnSpPr>
          <p:nvPr/>
        </p:nvCxnSpPr>
        <p:spPr>
          <a:xfrm>
            <a:off x="5251840" y="2469270"/>
            <a:ext cx="1112926" cy="73318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1811;p53">
            <a:extLst>
              <a:ext uri="{FF2B5EF4-FFF2-40B4-BE49-F238E27FC236}">
                <a16:creationId xmlns:a16="http://schemas.microsoft.com/office/drawing/2014/main" id="{8A1D506F-7925-82BA-9F85-B768BB70A2A6}"/>
              </a:ext>
            </a:extLst>
          </p:cNvPr>
          <p:cNvSpPr/>
          <p:nvPr/>
        </p:nvSpPr>
        <p:spPr>
          <a:xfrm>
            <a:off x="6376773" y="3128898"/>
            <a:ext cx="2619934" cy="125527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Volume </a:t>
            </a: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 is higher for Distilled Spirits, Bourbon Whiskies, grain spirits and Vodka but Bacardi’s volume sales are not significant enough and it will be too ambitious to drive volume here.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Hence, Gold Rum is the best pick here</a:t>
            </a:r>
          </a:p>
        </p:txBody>
      </p:sp>
      <p:cxnSp>
        <p:nvCxnSpPr>
          <p:cNvPr id="9" name="Google Shape;187;p4">
            <a:extLst>
              <a:ext uri="{FF2B5EF4-FFF2-40B4-BE49-F238E27FC236}">
                <a16:creationId xmlns:a16="http://schemas.microsoft.com/office/drawing/2014/main" id="{9A1F7010-19E5-3955-19DD-E975AF5EEC4D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87;p4">
            <a:extLst>
              <a:ext uri="{FF2B5EF4-FFF2-40B4-BE49-F238E27FC236}">
                <a16:creationId xmlns:a16="http://schemas.microsoft.com/office/drawing/2014/main" id="{5CCDABEF-7731-3056-B132-03CFD7197A48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90;p52">
            <a:extLst>
              <a:ext uri="{FF2B5EF4-FFF2-40B4-BE49-F238E27FC236}">
                <a16:creationId xmlns:a16="http://schemas.microsoft.com/office/drawing/2014/main" id="{6AD4FF47-08ED-951D-EBB8-BE57B1CEC3E9}"/>
              </a:ext>
            </a:extLst>
          </p:cNvPr>
          <p:cNvSpPr txBox="1"/>
          <p:nvPr/>
        </p:nvSpPr>
        <p:spPr>
          <a:xfrm>
            <a:off x="359532" y="4631624"/>
            <a:ext cx="1634806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Source: </a:t>
            </a:r>
            <a:r>
              <a:rPr lang="en-GB" sz="750" dirty="0" err="1">
                <a:solidFill>
                  <a:srgbClr val="202D74"/>
                </a:solidFill>
                <a:latin typeface="+mn-lt"/>
              </a:rPr>
              <a:t>data.iowa.gov</a:t>
            </a:r>
            <a:r>
              <a:rPr lang="en-GB" sz="750" dirty="0">
                <a:solidFill>
                  <a:srgbClr val="202D74"/>
                </a:solidFill>
                <a:latin typeface="+mn-lt"/>
              </a:rPr>
              <a:t> -  FY’ 2022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CD339BB-7C81-331F-4143-B1C50D1CF0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D339BB-7C81-331F-4143-B1C50D1CF0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lant in a pot next to a glass of alcohol&#10;&#10;Description automatically generated">
            <a:extLst>
              <a:ext uri="{FF2B5EF4-FFF2-40B4-BE49-F238E27FC236}">
                <a16:creationId xmlns:a16="http://schemas.microsoft.com/office/drawing/2014/main" id="{101D8D09-2082-087C-A555-F2E24D3C3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00" name="Google Shape;600;p33"/>
          <p:cNvSpPr/>
          <p:nvPr/>
        </p:nvSpPr>
        <p:spPr>
          <a:xfrm>
            <a:off x="592206" y="1304754"/>
            <a:ext cx="4055994" cy="1895646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>
                <a:solidFill>
                  <a:schemeClr val="lt1"/>
                </a:solidFill>
              </a:rPr>
              <a:t>MIX</a:t>
            </a:r>
            <a:br>
              <a:rPr lang="en-GB" sz="2000" b="1">
                <a:solidFill>
                  <a:schemeClr val="lt1"/>
                </a:solidFill>
              </a:rPr>
            </a:br>
            <a:r>
              <a:rPr lang="en-GB" sz="2000" b="1">
                <a:solidFill>
                  <a:schemeClr val="lt1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994628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656FD244-0ED5-6649-2413-84C022BDB0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06776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Google Shape;187;p4">
            <a:extLst>
              <a:ext uri="{FF2B5EF4-FFF2-40B4-BE49-F238E27FC236}">
                <a16:creationId xmlns:a16="http://schemas.microsoft.com/office/drawing/2014/main" id="{68368361-2B8D-8FF1-2EC2-4D7C53313163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7;p31">
            <a:extLst>
              <a:ext uri="{FF2B5EF4-FFF2-40B4-BE49-F238E27FC236}">
                <a16:creationId xmlns:a16="http://schemas.microsoft.com/office/drawing/2014/main" id="{F1DC08D9-AB44-BEE1-B29F-A8AB26408F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810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kern="1200" dirty="0">
                <a:solidFill>
                  <a:srgbClr val="0E0E9A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Our Playing Field</a:t>
            </a:r>
          </a:p>
        </p:txBody>
      </p:sp>
      <p:cxnSp>
        <p:nvCxnSpPr>
          <p:cNvPr id="18" name="Google Shape;187;p4">
            <a:extLst>
              <a:ext uri="{FF2B5EF4-FFF2-40B4-BE49-F238E27FC236}">
                <a16:creationId xmlns:a16="http://schemas.microsoft.com/office/drawing/2014/main" id="{933FB5F9-A3AA-1AA9-391C-EED9D1D2F275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 descr="Bacardi Gold | Total Wine &amp; More">
            <a:extLst>
              <a:ext uri="{FF2B5EF4-FFF2-40B4-BE49-F238E27FC236}">
                <a16:creationId xmlns:a16="http://schemas.microsoft.com/office/drawing/2014/main" id="{DEE3202F-ACAF-0017-23C7-7C9CA9F19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35" y="1083989"/>
            <a:ext cx="2242180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ramount Gold Rum 151 Proof, 1.0L | Buehler's">
            <a:extLst>
              <a:ext uri="{FF2B5EF4-FFF2-40B4-BE49-F238E27FC236}">
                <a16:creationId xmlns:a16="http://schemas.microsoft.com/office/drawing/2014/main" id="{7F4213BF-BFB9-1263-4AEF-0D8DEFD1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44" y="1083989"/>
            <a:ext cx="2797113" cy="32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 Png Images – Browse 159,777 Stock Photos, Vectors, and Video | Adobe  Stock">
            <a:extLst>
              <a:ext uri="{FF2B5EF4-FFF2-40B4-BE49-F238E27FC236}">
                <a16:creationId xmlns:a16="http://schemas.microsoft.com/office/drawing/2014/main" id="{971E0DB5-70AC-7ECC-6DD9-6502C03A9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13" y="1876096"/>
            <a:ext cx="1949011" cy="19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1771A4-8B86-DFE8-33A7-AA381D188610}"/>
              </a:ext>
            </a:extLst>
          </p:cNvPr>
          <p:cNvSpPr txBox="1"/>
          <p:nvPr/>
        </p:nvSpPr>
        <p:spPr>
          <a:xfrm>
            <a:off x="3823137" y="2672255"/>
            <a:ext cx="906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F8E60-D1CD-F048-6418-72F14A5A28DA}"/>
              </a:ext>
            </a:extLst>
          </p:cNvPr>
          <p:cNvSpPr txBox="1"/>
          <p:nvPr/>
        </p:nvSpPr>
        <p:spPr>
          <a:xfrm>
            <a:off x="1521372" y="4287326"/>
            <a:ext cx="154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Bacardi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0C9B8-045D-C788-FC46-3EF22B0A3128}"/>
              </a:ext>
            </a:extLst>
          </p:cNvPr>
          <p:cNvSpPr txBox="1"/>
          <p:nvPr/>
        </p:nvSpPr>
        <p:spPr>
          <a:xfrm>
            <a:off x="5536789" y="4287326"/>
            <a:ext cx="154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Luxco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656FD244-0ED5-6649-2413-84C022BDB0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6FD244-0ED5-6649-2413-84C022BDB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EF279F-182A-C155-04D3-678B6EA1DF9C}"/>
              </a:ext>
            </a:extLst>
          </p:cNvPr>
          <p:cNvGraphicFramePr>
            <a:graphicFrameLocks noGrp="1"/>
          </p:cNvGraphicFramePr>
          <p:nvPr/>
        </p:nvGraphicFramePr>
        <p:xfrm>
          <a:off x="335028" y="1183063"/>
          <a:ext cx="5529242" cy="1428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75">
                  <a:extLst>
                    <a:ext uri="{9D8B030D-6E8A-4147-A177-3AD203B41FA5}">
                      <a16:colId xmlns:a16="http://schemas.microsoft.com/office/drawing/2014/main" val="749015758"/>
                    </a:ext>
                  </a:extLst>
                </a:gridCol>
                <a:gridCol w="1761190">
                  <a:extLst>
                    <a:ext uri="{9D8B030D-6E8A-4147-A177-3AD203B41FA5}">
                      <a16:colId xmlns:a16="http://schemas.microsoft.com/office/drawing/2014/main" val="2038448586"/>
                    </a:ext>
                  </a:extLst>
                </a:gridCol>
                <a:gridCol w="1456577">
                  <a:extLst>
                    <a:ext uri="{9D8B030D-6E8A-4147-A177-3AD203B41FA5}">
                      <a16:colId xmlns:a16="http://schemas.microsoft.com/office/drawing/2014/main" val="361617217"/>
                    </a:ext>
                  </a:extLst>
                </a:gridCol>
              </a:tblGrid>
              <a:tr h="3340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Brand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Sales (Dollar)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Share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976225"/>
                  </a:ext>
                </a:extLst>
              </a:tr>
              <a:tr h="38140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Bacardi Gold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          </a:t>
                      </a: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 5,07,069</a:t>
                      </a: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 </a:t>
                      </a:r>
                      <a:endParaRPr lang="en-IN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49%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019302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Luxco</a:t>
                      </a: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 (Paramount Gold)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          </a:t>
                      </a: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 3,09,241</a:t>
                      </a: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 </a:t>
                      </a:r>
                      <a:endParaRPr lang="en-IN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30%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417106"/>
                  </a:ext>
                </a:extLst>
              </a:tr>
              <a:tr h="38140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Others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          </a:t>
                      </a: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 2,12,026</a:t>
                      </a: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 </a:t>
                      </a:r>
                      <a:endParaRPr lang="en-IN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21%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491618"/>
                  </a:ext>
                </a:extLst>
              </a:tr>
            </a:tbl>
          </a:graphicData>
        </a:graphic>
      </p:graphicFrame>
      <p:sp>
        <p:nvSpPr>
          <p:cNvPr id="8" name="Google Shape;1811;p53">
            <a:extLst>
              <a:ext uri="{FF2B5EF4-FFF2-40B4-BE49-F238E27FC236}">
                <a16:creationId xmlns:a16="http://schemas.microsoft.com/office/drawing/2014/main" id="{BEACD24C-AF43-ADE3-31D5-25A90A3556AE}"/>
              </a:ext>
            </a:extLst>
          </p:cNvPr>
          <p:cNvSpPr/>
          <p:nvPr/>
        </p:nvSpPr>
        <p:spPr>
          <a:xfrm>
            <a:off x="6477738" y="1931805"/>
            <a:ext cx="2361681" cy="179290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E0E9A"/>
              </a:buClr>
              <a:buSzPts val="1200"/>
            </a:pPr>
            <a:r>
              <a:rPr lang="en-US" sz="105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Comments &amp; Insights: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Bacardi Gold has a higher selling price than </a:t>
            </a:r>
            <a:r>
              <a:rPr lang="en-US" sz="900" dirty="0" err="1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Luxco</a:t>
            </a: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hence Bacardi Gold has</a:t>
            </a:r>
            <a:r>
              <a:rPr lang="en-US" sz="90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~49% value share vs 30% for Paramount Gold</a:t>
            </a: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while </a:t>
            </a:r>
            <a:r>
              <a:rPr lang="en-US" sz="90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37% volume share vs 53% for Paramount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increase in volume sales can significantly strengthen Bacardi’s position in the market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Since Bacardi Gold has a higher selling price a </a:t>
            </a:r>
            <a:r>
              <a:rPr lang="en-US" sz="90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discount pricing </a:t>
            </a: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strategy might help us in acquiring more market share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FF985E-073E-686C-5822-48AC3830F5A5}"/>
              </a:ext>
            </a:extLst>
          </p:cNvPr>
          <p:cNvGraphicFramePr>
            <a:graphicFrameLocks noGrp="1"/>
          </p:cNvGraphicFramePr>
          <p:nvPr/>
        </p:nvGraphicFramePr>
        <p:xfrm>
          <a:off x="335028" y="2850372"/>
          <a:ext cx="5529242" cy="14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281">
                  <a:extLst>
                    <a:ext uri="{9D8B030D-6E8A-4147-A177-3AD203B41FA5}">
                      <a16:colId xmlns:a16="http://schemas.microsoft.com/office/drawing/2014/main" val="749015758"/>
                    </a:ext>
                  </a:extLst>
                </a:gridCol>
                <a:gridCol w="1768416">
                  <a:extLst>
                    <a:ext uri="{9D8B030D-6E8A-4147-A177-3AD203B41FA5}">
                      <a16:colId xmlns:a16="http://schemas.microsoft.com/office/drawing/2014/main" val="2038448586"/>
                    </a:ext>
                  </a:extLst>
                </a:gridCol>
                <a:gridCol w="1447545">
                  <a:extLst>
                    <a:ext uri="{9D8B030D-6E8A-4147-A177-3AD203B41FA5}">
                      <a16:colId xmlns:a16="http://schemas.microsoft.com/office/drawing/2014/main" val="361617217"/>
                    </a:ext>
                  </a:extLst>
                </a:gridCol>
              </a:tblGrid>
              <a:tr h="30828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i="0" u="none" strike="noStrike" cap="non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Brand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i="0" u="none" strike="noStrike" cap="non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Sales (Volume)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Share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976225"/>
                  </a:ext>
                </a:extLst>
              </a:tr>
              <a:tr h="39057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Bacardi Gold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32,097 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019302"/>
                  </a:ext>
                </a:extLst>
              </a:tr>
              <a:tr h="33976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Luxco</a:t>
                      </a: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(Paramount Gold)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46,334 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417106"/>
                  </a:ext>
                </a:extLst>
              </a:tr>
              <a:tr h="39057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Others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8,573 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11157" marR="11157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491618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362134-DA93-1DD6-0E69-1EBEAA4C610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305097" y="1765507"/>
            <a:ext cx="1172641" cy="10627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2EE5F3-7C39-55B7-D6F1-3EC61DCEB36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86400" y="2828256"/>
            <a:ext cx="991338" cy="5508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oogle Shape;187;p4">
            <a:extLst>
              <a:ext uri="{FF2B5EF4-FFF2-40B4-BE49-F238E27FC236}">
                <a16:creationId xmlns:a16="http://schemas.microsoft.com/office/drawing/2014/main" id="{68368361-2B8D-8FF1-2EC2-4D7C53313163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7;p31">
            <a:extLst>
              <a:ext uri="{FF2B5EF4-FFF2-40B4-BE49-F238E27FC236}">
                <a16:creationId xmlns:a16="http://schemas.microsoft.com/office/drawing/2014/main" id="{F1DC08D9-AB44-BEE1-B29F-A8AB26408F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810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kern="1200" dirty="0">
                <a:solidFill>
                  <a:srgbClr val="0E0E9A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Discount pricing seems like a good strategy that can help Bacardi Gold gain volume sales</a:t>
            </a:r>
          </a:p>
        </p:txBody>
      </p:sp>
      <p:cxnSp>
        <p:nvCxnSpPr>
          <p:cNvPr id="18" name="Google Shape;187;p4">
            <a:extLst>
              <a:ext uri="{FF2B5EF4-FFF2-40B4-BE49-F238E27FC236}">
                <a16:creationId xmlns:a16="http://schemas.microsoft.com/office/drawing/2014/main" id="{933FB5F9-A3AA-1AA9-391C-EED9D1D2F275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1724;p52">
            <a:extLst>
              <a:ext uri="{FF2B5EF4-FFF2-40B4-BE49-F238E27FC236}">
                <a16:creationId xmlns:a16="http://schemas.microsoft.com/office/drawing/2014/main" id="{B4CA1032-57EB-6106-A8BB-1C257638FB76}"/>
              </a:ext>
            </a:extLst>
          </p:cNvPr>
          <p:cNvSpPr txBox="1"/>
          <p:nvPr/>
        </p:nvSpPr>
        <p:spPr>
          <a:xfrm>
            <a:off x="6719811" y="4617064"/>
            <a:ext cx="1976092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Please note:  LUXCO is same as Paramount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  <p:sp>
        <p:nvSpPr>
          <p:cNvPr id="23" name="Google Shape;1790;p52">
            <a:extLst>
              <a:ext uri="{FF2B5EF4-FFF2-40B4-BE49-F238E27FC236}">
                <a16:creationId xmlns:a16="http://schemas.microsoft.com/office/drawing/2014/main" id="{EECDC459-0ABA-4167-4A96-435C59D36400}"/>
              </a:ext>
            </a:extLst>
          </p:cNvPr>
          <p:cNvSpPr txBox="1"/>
          <p:nvPr/>
        </p:nvSpPr>
        <p:spPr>
          <a:xfrm>
            <a:off x="359532" y="4631624"/>
            <a:ext cx="1634806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Source: </a:t>
            </a:r>
            <a:r>
              <a:rPr lang="en-GB" sz="750" dirty="0" err="1">
                <a:solidFill>
                  <a:srgbClr val="202D74"/>
                </a:solidFill>
                <a:latin typeface="+mn-lt"/>
              </a:rPr>
              <a:t>data.iowa.gov</a:t>
            </a:r>
            <a:r>
              <a:rPr lang="en-GB" sz="750" dirty="0">
                <a:solidFill>
                  <a:srgbClr val="202D74"/>
                </a:solidFill>
                <a:latin typeface="+mn-lt"/>
              </a:rPr>
              <a:t> -  FY’ 2022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5356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CD339BB-7C81-331F-4143-B1C50D1CF0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D339BB-7C81-331F-4143-B1C50D1CF0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lant in a pot next to a glass of alcohol&#10;&#10;Description automatically generated">
            <a:extLst>
              <a:ext uri="{FF2B5EF4-FFF2-40B4-BE49-F238E27FC236}">
                <a16:creationId xmlns:a16="http://schemas.microsoft.com/office/drawing/2014/main" id="{101D8D09-2082-087C-A555-F2E24D3C3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00" name="Google Shape;600;p33"/>
          <p:cNvSpPr/>
          <p:nvPr/>
        </p:nvSpPr>
        <p:spPr>
          <a:xfrm>
            <a:off x="592206" y="1304754"/>
            <a:ext cx="4055994" cy="1895646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>
                <a:solidFill>
                  <a:schemeClr val="lt1"/>
                </a:solidFill>
              </a:rPr>
              <a:t>REGRESSION </a:t>
            </a:r>
          </a:p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>
                <a:solidFill>
                  <a:schemeClr val="lt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7818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FDB7EA2A-B571-2E25-DB1E-C9DB206AC55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65539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167;p31">
            <a:extLst>
              <a:ext uri="{FF2B5EF4-FFF2-40B4-BE49-F238E27FC236}">
                <a16:creationId xmlns:a16="http://schemas.microsoft.com/office/drawing/2014/main" id="{63A140A4-FA29-47B9-4151-1A94B409F8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848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000" b="1" kern="1200" dirty="0">
                <a:solidFill>
                  <a:srgbClr val="0E0E9A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Predicting Volume Sold(L) : Gold Rum sales increase by approximately 29L for each $1 decrease in cost</a:t>
            </a:r>
            <a:endParaRPr lang="en" sz="2000" b="1" kern="1200" dirty="0">
              <a:solidFill>
                <a:srgbClr val="0E0E9A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EC7B19-0971-5AEF-0322-20637E8E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91915"/>
              </p:ext>
            </p:extLst>
          </p:nvPr>
        </p:nvGraphicFramePr>
        <p:xfrm>
          <a:off x="294985" y="1167546"/>
          <a:ext cx="5496262" cy="3169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992">
                  <a:extLst>
                    <a:ext uri="{9D8B030D-6E8A-4147-A177-3AD203B41FA5}">
                      <a16:colId xmlns:a16="http://schemas.microsoft.com/office/drawing/2014/main" val="749015758"/>
                    </a:ext>
                  </a:extLst>
                </a:gridCol>
                <a:gridCol w="1006229">
                  <a:extLst>
                    <a:ext uri="{9D8B030D-6E8A-4147-A177-3AD203B41FA5}">
                      <a16:colId xmlns:a16="http://schemas.microsoft.com/office/drawing/2014/main" val="2038448586"/>
                    </a:ext>
                  </a:extLst>
                </a:gridCol>
                <a:gridCol w="1061041">
                  <a:extLst>
                    <a:ext uri="{9D8B030D-6E8A-4147-A177-3AD203B41FA5}">
                      <a16:colId xmlns:a16="http://schemas.microsoft.com/office/drawing/2014/main" val="3401247002"/>
                    </a:ext>
                  </a:extLst>
                </a:gridCol>
              </a:tblGrid>
              <a:tr h="2525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Source</a:t>
                      </a:r>
                    </a:p>
                  </a:txBody>
                  <a:tcPr marL="100584" marR="8382" marT="8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Coefficient</a:t>
                      </a:r>
                    </a:p>
                  </a:txBody>
                  <a:tcPr marL="100584" marR="8382" marT="838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p values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976225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Intercept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347.452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&lt;0.0001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019302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Cost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-28.895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&lt;0.0001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88282951"/>
                  </a:ext>
                </a:extLst>
              </a:tr>
              <a:tr h="31811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BACARDI GOLD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144.762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&lt;0.0001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145058"/>
                  </a:ext>
                </a:extLst>
              </a:tr>
              <a:tr h="31811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BACARDI GOLD PET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125.432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&lt;0.0001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417106"/>
                  </a:ext>
                </a:extLst>
              </a:tr>
              <a:tr h="31811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PARAMOUNT GOLD RUM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3.655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0.100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491618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PARAMOUNT GOLD PET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0.000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430806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Bottle Volume 375 mL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-345.031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&lt;0.0001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077874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Bottle Volume 750 mL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-216.265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&lt;0.0001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06816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Bottle Volume 1000 mL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-204.683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&lt;0.0001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66419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Bottle Volume 1750 mL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0.000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00584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4596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088ED39-AB6A-C194-CBD0-59157ADCDB22}"/>
              </a:ext>
            </a:extLst>
          </p:cNvPr>
          <p:cNvSpPr txBox="1"/>
          <p:nvPr/>
        </p:nvSpPr>
        <p:spPr>
          <a:xfrm>
            <a:off x="6924610" y="4631624"/>
            <a:ext cx="196786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50" dirty="0">
                <a:solidFill>
                  <a:srgbClr val="202D74"/>
                </a:solidFill>
                <a:latin typeface="+mn-lt"/>
              </a:rPr>
              <a:t>*Other predictors remain unchanged</a:t>
            </a:r>
          </a:p>
        </p:txBody>
      </p:sp>
      <p:sp>
        <p:nvSpPr>
          <p:cNvPr id="13" name="Google Shape;1811;p53">
            <a:extLst>
              <a:ext uri="{FF2B5EF4-FFF2-40B4-BE49-F238E27FC236}">
                <a16:creationId xmlns:a16="http://schemas.microsoft.com/office/drawing/2014/main" id="{06D73418-45F2-9F71-A63E-E0F3CE6BD5C3}"/>
              </a:ext>
            </a:extLst>
          </p:cNvPr>
          <p:cNvSpPr/>
          <p:nvPr/>
        </p:nvSpPr>
        <p:spPr>
          <a:xfrm>
            <a:off x="6470619" y="1698343"/>
            <a:ext cx="2361681" cy="263906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E0E9A"/>
              </a:buClr>
              <a:buSzPts val="1200"/>
            </a:pPr>
            <a:r>
              <a:rPr lang="en-US" sz="1050" b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Comments &amp; Insights:</a:t>
            </a:r>
            <a:endParaRPr lang="en-US" sz="900" dirty="0">
              <a:solidFill>
                <a:srgbClr val="202D7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regression table shows a negative relationship between cost and product demand, with demand decreasing by 29 units for each unit increase in cost. 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also reveals significant effects of brand variants and bottle volumes on demand, with larger bottles negatively impacting demand, while brand names like BACARDI GOLD positively influence it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$1 decrease in price leads to ~29L increase in volume sales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Paramount Gold  PET 1750 mL has been used as base class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US" sz="900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‘Cost’ represents Cost to State i.e. the price at which the manufacturers sell to the State.</a:t>
            </a: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endParaRPr lang="en-US" sz="900" dirty="0">
              <a:solidFill>
                <a:srgbClr val="202D7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Google Shape;187;p4">
            <a:extLst>
              <a:ext uri="{FF2B5EF4-FFF2-40B4-BE49-F238E27FC236}">
                <a16:creationId xmlns:a16="http://schemas.microsoft.com/office/drawing/2014/main" id="{6E57A2BF-D063-93C7-E7B5-7D5FBE663D53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87;p4">
            <a:extLst>
              <a:ext uri="{FF2B5EF4-FFF2-40B4-BE49-F238E27FC236}">
                <a16:creationId xmlns:a16="http://schemas.microsoft.com/office/drawing/2014/main" id="{3E516DFB-192A-B6B1-CCC8-ABE391A29D94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790;p52">
            <a:extLst>
              <a:ext uri="{FF2B5EF4-FFF2-40B4-BE49-F238E27FC236}">
                <a16:creationId xmlns:a16="http://schemas.microsoft.com/office/drawing/2014/main" id="{6F7C9CC6-6DC9-4702-F598-42B04541B176}"/>
              </a:ext>
            </a:extLst>
          </p:cNvPr>
          <p:cNvSpPr txBox="1"/>
          <p:nvPr/>
        </p:nvSpPr>
        <p:spPr>
          <a:xfrm>
            <a:off x="359532" y="4631624"/>
            <a:ext cx="1634806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Source: </a:t>
            </a:r>
            <a:r>
              <a:rPr lang="en-GB" sz="750" dirty="0" err="1">
                <a:solidFill>
                  <a:srgbClr val="202D74"/>
                </a:solidFill>
                <a:latin typeface="+mn-lt"/>
              </a:rPr>
              <a:t>data.iowa.gov</a:t>
            </a:r>
            <a:r>
              <a:rPr lang="en-GB" sz="750" dirty="0">
                <a:solidFill>
                  <a:srgbClr val="202D74"/>
                </a:solidFill>
                <a:latin typeface="+mn-lt"/>
              </a:rPr>
              <a:t> -  FY’ 2022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CD339BB-7C81-331F-4143-B1C50D1CF0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D339BB-7C81-331F-4143-B1C50D1CF0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lant in a pot next to a glass of alcohol&#10;&#10;Description automatically generated">
            <a:extLst>
              <a:ext uri="{FF2B5EF4-FFF2-40B4-BE49-F238E27FC236}">
                <a16:creationId xmlns:a16="http://schemas.microsoft.com/office/drawing/2014/main" id="{101D8D09-2082-087C-A555-F2E24D3C3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00" name="Google Shape;600;p33"/>
          <p:cNvSpPr/>
          <p:nvPr/>
        </p:nvSpPr>
        <p:spPr>
          <a:xfrm>
            <a:off x="592206" y="1304754"/>
            <a:ext cx="4055994" cy="1895646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>
                <a:solidFill>
                  <a:schemeClr val="lt1"/>
                </a:solidFill>
              </a:rPr>
              <a:t>OPTIMAL DISCOUNT</a:t>
            </a:r>
            <a:br>
              <a:rPr lang="en-GB" sz="2000" b="1">
                <a:solidFill>
                  <a:schemeClr val="lt1"/>
                </a:solidFill>
              </a:rPr>
            </a:br>
            <a:r>
              <a:rPr lang="en-GB" sz="2000" b="1">
                <a:solidFill>
                  <a:schemeClr val="lt1"/>
                </a:solidFill>
              </a:rPr>
              <a:t>AND SALES</a:t>
            </a:r>
          </a:p>
        </p:txBody>
      </p:sp>
    </p:spTree>
    <p:extLst>
      <p:ext uri="{BB962C8B-B14F-4D97-AF65-F5344CB8AC3E}">
        <p14:creationId xmlns:p14="http://schemas.microsoft.com/office/powerpoint/2010/main" val="3222139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B0D1A71-0780-1768-FDE4-56D40224B0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41016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167;p31">
            <a:extLst>
              <a:ext uri="{FF2B5EF4-FFF2-40B4-BE49-F238E27FC236}">
                <a16:creationId xmlns:a16="http://schemas.microsoft.com/office/drawing/2014/main" id="{63A140A4-FA29-47B9-4151-1A94B409F8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817" y="1454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kern="1200" dirty="0">
                <a:solidFill>
                  <a:srgbClr val="0E0E9A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Optimizing the discount using </a:t>
            </a:r>
            <a:r>
              <a:rPr lang="en" sz="2000" b="1" kern="1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solver</a:t>
            </a:r>
            <a:r>
              <a:rPr lang="en" sz="2000" b="1" kern="1200" dirty="0">
                <a:solidFill>
                  <a:srgbClr val="0E0E9A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to maximize gain in margin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EC7B19-0971-5AEF-0322-20637E8E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74599"/>
              </p:ext>
            </p:extLst>
          </p:nvPr>
        </p:nvGraphicFramePr>
        <p:xfrm>
          <a:off x="488361" y="1374941"/>
          <a:ext cx="3501816" cy="3315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611">
                  <a:extLst>
                    <a:ext uri="{9D8B030D-6E8A-4147-A177-3AD203B41FA5}">
                      <a16:colId xmlns:a16="http://schemas.microsoft.com/office/drawing/2014/main" val="749015758"/>
                    </a:ext>
                  </a:extLst>
                </a:gridCol>
                <a:gridCol w="378373">
                  <a:extLst>
                    <a:ext uri="{9D8B030D-6E8A-4147-A177-3AD203B41FA5}">
                      <a16:colId xmlns:a16="http://schemas.microsoft.com/office/drawing/2014/main" val="2038448586"/>
                    </a:ext>
                  </a:extLst>
                </a:gridCol>
                <a:gridCol w="670034">
                  <a:extLst>
                    <a:ext uri="{9D8B030D-6E8A-4147-A177-3AD203B41FA5}">
                      <a16:colId xmlns:a16="http://schemas.microsoft.com/office/drawing/2014/main" val="3417070598"/>
                    </a:ext>
                  </a:extLst>
                </a:gridCol>
                <a:gridCol w="677918">
                  <a:extLst>
                    <a:ext uri="{9D8B030D-6E8A-4147-A177-3AD203B41FA5}">
                      <a16:colId xmlns:a16="http://schemas.microsoft.com/office/drawing/2014/main" val="4010045468"/>
                    </a:ext>
                  </a:extLst>
                </a:gridCol>
                <a:gridCol w="513880">
                  <a:extLst>
                    <a:ext uri="{9D8B030D-6E8A-4147-A177-3AD203B41FA5}">
                      <a16:colId xmlns:a16="http://schemas.microsoft.com/office/drawing/2014/main" val="3128487733"/>
                    </a:ext>
                  </a:extLst>
                </a:gridCol>
              </a:tblGrid>
              <a:tr h="62975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Product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Cost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 Predicted  Volume (L)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Margin per Bottle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Total Margin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976225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Bacardi Gold 375(mL)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019302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Bacardi Gold 750(mL)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28.8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109.5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82951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Bacardi Gold 1000(mL)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145058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Bacardi Gold 1750(mL)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50.2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146.4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17106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Bacardi Gold Pet 750(mL)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35.9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491618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Bacardi Gold Pet 1750(mL)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86.1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430806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Paramount Gold 750(mL)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33.2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077874"/>
                  </a:ext>
                </a:extLst>
              </a:tr>
              <a:tr h="348705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Paramount Gold 1000(mL)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306816"/>
                  </a:ext>
                </a:extLst>
              </a:tr>
              <a:tr h="348705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Paramount Gold 1750(mL)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133.1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191.3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66419"/>
                  </a:ext>
                </a:extLst>
              </a:tr>
              <a:tr h="34870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Paramount Gold Pet 750(mL)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</a:t>
                      </a:r>
                    </a:p>
                  </a:txBody>
                  <a:tcPr marL="6929" marR="6929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459629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CB53187C-8F3A-58C5-B1E7-9770BD56255D}"/>
              </a:ext>
            </a:extLst>
          </p:cNvPr>
          <p:cNvSpPr/>
          <p:nvPr/>
        </p:nvSpPr>
        <p:spPr>
          <a:xfrm rot="16200000">
            <a:off x="3385853" y="-364140"/>
            <a:ext cx="217151" cy="318936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FBB1F59-B18A-A377-9069-A0966A9457A2}"/>
              </a:ext>
            </a:extLst>
          </p:cNvPr>
          <p:cNvSpPr/>
          <p:nvPr/>
        </p:nvSpPr>
        <p:spPr>
          <a:xfrm rot="16200000">
            <a:off x="5569832" y="603421"/>
            <a:ext cx="287190" cy="124862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0D3C61-F4E0-DE0C-94C2-1385B8A8A0E9}"/>
              </a:ext>
            </a:extLst>
          </p:cNvPr>
          <p:cNvSpPr txBox="1"/>
          <p:nvPr/>
        </p:nvSpPr>
        <p:spPr>
          <a:xfrm>
            <a:off x="912049" y="903140"/>
            <a:ext cx="5154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kern="1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Maximizing incremental margin by optimizing the discount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9AEAD-5640-B99A-5E47-EF26C598EB4D}"/>
              </a:ext>
            </a:extLst>
          </p:cNvPr>
          <p:cNvSpPr txBox="1"/>
          <p:nvPr/>
        </p:nvSpPr>
        <p:spPr>
          <a:xfrm>
            <a:off x="5379540" y="882253"/>
            <a:ext cx="3077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kern="1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discounted cost leads to increased sales volume</a:t>
            </a:r>
          </a:p>
        </p:txBody>
      </p:sp>
      <p:cxnSp>
        <p:nvCxnSpPr>
          <p:cNvPr id="23" name="Google Shape;187;p4">
            <a:extLst>
              <a:ext uri="{FF2B5EF4-FFF2-40B4-BE49-F238E27FC236}">
                <a16:creationId xmlns:a16="http://schemas.microsoft.com/office/drawing/2014/main" id="{582D5EF4-6327-90D4-B866-D21611DD91B0}"/>
              </a:ext>
            </a:extLst>
          </p:cNvPr>
          <p:cNvCxnSpPr>
            <a:cxnSpLocks/>
          </p:cNvCxnSpPr>
          <p:nvPr/>
        </p:nvCxnSpPr>
        <p:spPr>
          <a:xfrm>
            <a:off x="403921" y="47913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1790;p52">
            <a:extLst>
              <a:ext uri="{FF2B5EF4-FFF2-40B4-BE49-F238E27FC236}">
                <a16:creationId xmlns:a16="http://schemas.microsoft.com/office/drawing/2014/main" id="{3A5580F8-AD0A-DFF8-D0DF-27B16B546CAE}"/>
              </a:ext>
            </a:extLst>
          </p:cNvPr>
          <p:cNvSpPr txBox="1"/>
          <p:nvPr/>
        </p:nvSpPr>
        <p:spPr>
          <a:xfrm>
            <a:off x="511932" y="4784024"/>
            <a:ext cx="1634806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Source: </a:t>
            </a:r>
            <a:r>
              <a:rPr lang="en-GB" sz="750" dirty="0" err="1">
                <a:solidFill>
                  <a:srgbClr val="202D74"/>
                </a:solidFill>
                <a:latin typeface="+mn-lt"/>
              </a:rPr>
              <a:t>data.iowa.gov</a:t>
            </a:r>
            <a:r>
              <a:rPr lang="en-GB" sz="750" dirty="0">
                <a:solidFill>
                  <a:srgbClr val="202D74"/>
                </a:solidFill>
                <a:latin typeface="+mn-lt"/>
              </a:rPr>
              <a:t> -  FY’2022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161ACE-B8EF-E78B-B8A8-90C919CDE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782886"/>
              </p:ext>
            </p:extLst>
          </p:nvPr>
        </p:nvGraphicFramePr>
        <p:xfrm>
          <a:off x="4452257" y="1371331"/>
          <a:ext cx="1191798" cy="3315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798">
                  <a:extLst>
                    <a:ext uri="{9D8B030D-6E8A-4147-A177-3AD203B41FA5}">
                      <a16:colId xmlns:a16="http://schemas.microsoft.com/office/drawing/2014/main" val="2278708574"/>
                    </a:ext>
                  </a:extLst>
                </a:gridCol>
              </a:tblGrid>
              <a:tr h="62975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Optimal</a:t>
                      </a:r>
                      <a:b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Discount</a:t>
                      </a:r>
                    </a:p>
                  </a:txBody>
                  <a:tcPr marL="7622" marR="7622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00629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2" marR="7622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781779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2" marR="7622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115314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1.36</a:t>
                      </a:r>
                    </a:p>
                  </a:txBody>
                  <a:tcPr marL="7622" marR="7622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7378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1.68</a:t>
                      </a:r>
                    </a:p>
                  </a:txBody>
                  <a:tcPr marL="7622" marR="7622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45827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7622" marR="7622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217344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2.05</a:t>
                      </a:r>
                    </a:p>
                  </a:txBody>
                  <a:tcPr marL="7622" marR="7622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447491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7622" marR="7622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802779"/>
                  </a:ext>
                </a:extLst>
              </a:tr>
              <a:tr h="34870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7622" marR="7622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150080"/>
                  </a:ext>
                </a:extLst>
              </a:tr>
              <a:tr h="34870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7622" marR="7622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10881"/>
                  </a:ext>
                </a:extLst>
              </a:tr>
              <a:tr h="34870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7622" marR="7622" marT="52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731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350812-AC8A-FCC4-5527-281B71E03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34708"/>
              </p:ext>
            </p:extLst>
          </p:nvPr>
        </p:nvGraphicFramePr>
        <p:xfrm>
          <a:off x="6066220" y="1371331"/>
          <a:ext cx="2599798" cy="3315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109">
                  <a:extLst>
                    <a:ext uri="{9D8B030D-6E8A-4147-A177-3AD203B41FA5}">
                      <a16:colId xmlns:a16="http://schemas.microsoft.com/office/drawing/2014/main" val="563502149"/>
                    </a:ext>
                  </a:extLst>
                </a:gridCol>
                <a:gridCol w="777586">
                  <a:extLst>
                    <a:ext uri="{9D8B030D-6E8A-4147-A177-3AD203B41FA5}">
                      <a16:colId xmlns:a16="http://schemas.microsoft.com/office/drawing/2014/main" val="1816220557"/>
                    </a:ext>
                  </a:extLst>
                </a:gridCol>
                <a:gridCol w="786736">
                  <a:extLst>
                    <a:ext uri="{9D8B030D-6E8A-4147-A177-3AD203B41FA5}">
                      <a16:colId xmlns:a16="http://schemas.microsoft.com/office/drawing/2014/main" val="3924885651"/>
                    </a:ext>
                  </a:extLst>
                </a:gridCol>
                <a:gridCol w="596367">
                  <a:extLst>
                    <a:ext uri="{9D8B030D-6E8A-4147-A177-3AD203B41FA5}">
                      <a16:colId xmlns:a16="http://schemas.microsoft.com/office/drawing/2014/main" val="4037803360"/>
                    </a:ext>
                  </a:extLst>
                </a:gridCol>
              </a:tblGrid>
              <a:tr h="62975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Cost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 Predicted  Volume (L)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Margin per Bottle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  <a:sym typeface="Arial"/>
                        </a:rPr>
                        <a:t>Total Margin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646938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68.2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82719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55.6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142.6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51816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52.3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94.5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94146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98.8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193.0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198539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45.9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97.3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298194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88.6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155.3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623784"/>
                  </a:ext>
                </a:extLst>
              </a:tr>
              <a:tr h="2342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33.2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978525"/>
                  </a:ext>
                </a:extLst>
              </a:tr>
              <a:tr h="3487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061576"/>
                  </a:ext>
                </a:extLst>
              </a:tr>
              <a:tr h="3487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133.1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191.3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256770"/>
                  </a:ext>
                </a:extLst>
              </a:tr>
              <a:tr h="3487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</a:t>
                      </a:r>
                    </a:p>
                  </a:txBody>
                  <a:tcPr marL="5205" marR="5205" marT="572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380165"/>
                  </a:ext>
                </a:extLst>
              </a:tr>
            </a:tbl>
          </a:graphicData>
        </a:graphic>
      </p:graphicFrame>
      <p:cxnSp>
        <p:nvCxnSpPr>
          <p:cNvPr id="11" name="Google Shape;187;p4">
            <a:extLst>
              <a:ext uri="{FF2B5EF4-FFF2-40B4-BE49-F238E27FC236}">
                <a16:creationId xmlns:a16="http://schemas.microsoft.com/office/drawing/2014/main" id="{DA54EBFC-64E9-D089-14C6-5487B04E29C5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790;p52">
            <a:extLst>
              <a:ext uri="{FF2B5EF4-FFF2-40B4-BE49-F238E27FC236}">
                <a16:creationId xmlns:a16="http://schemas.microsoft.com/office/drawing/2014/main" id="{64623321-865D-5860-10C8-1D233CD9E48B}"/>
              </a:ext>
            </a:extLst>
          </p:cNvPr>
          <p:cNvSpPr txBox="1"/>
          <p:nvPr/>
        </p:nvSpPr>
        <p:spPr>
          <a:xfrm>
            <a:off x="5572664" y="4791320"/>
            <a:ext cx="3093354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*Assuming same margin for manufacture as the State margin=33%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5378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EBAE553D-050F-2565-F9B8-BD26401C48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460368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136;p26">
            <a:extLst>
              <a:ext uri="{FF2B5EF4-FFF2-40B4-BE49-F238E27FC236}">
                <a16:creationId xmlns:a16="http://schemas.microsoft.com/office/drawing/2014/main" id="{15E89B35-4EC2-1C5B-1ADC-0C592306A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302" y="6333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kern="1200" dirty="0">
                <a:solidFill>
                  <a:srgbClr val="0E0E9A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Results: After applying the optimal discount, the margin per bottle may decrease, but it ultimately results in a 66% increase in margin as volume rises</a:t>
            </a:r>
            <a:endParaRPr lang="en-US" sz="2000" b="1" kern="1200" dirty="0">
              <a:solidFill>
                <a:srgbClr val="0E0E9A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Montserrat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63989AF-9A2A-6497-06EE-CFC106F71D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980234"/>
              </p:ext>
            </p:extLst>
          </p:nvPr>
        </p:nvGraphicFramePr>
        <p:xfrm>
          <a:off x="5901070" y="887757"/>
          <a:ext cx="2931229" cy="3736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" name="Google Shape;187;p4">
            <a:extLst>
              <a:ext uri="{FF2B5EF4-FFF2-40B4-BE49-F238E27FC236}">
                <a16:creationId xmlns:a16="http://schemas.microsoft.com/office/drawing/2014/main" id="{3CF7A886-F5FA-8157-5596-3BA63EABD8BB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187;p4">
            <a:extLst>
              <a:ext uri="{FF2B5EF4-FFF2-40B4-BE49-F238E27FC236}">
                <a16:creationId xmlns:a16="http://schemas.microsoft.com/office/drawing/2014/main" id="{BE268133-5E3C-8363-7D30-8106430B988C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790;p52">
            <a:extLst>
              <a:ext uri="{FF2B5EF4-FFF2-40B4-BE49-F238E27FC236}">
                <a16:creationId xmlns:a16="http://schemas.microsoft.com/office/drawing/2014/main" id="{5A7C4471-3E2C-C22D-E098-C428A4A03BEE}"/>
              </a:ext>
            </a:extLst>
          </p:cNvPr>
          <p:cNvSpPr txBox="1"/>
          <p:nvPr/>
        </p:nvSpPr>
        <p:spPr>
          <a:xfrm>
            <a:off x="359532" y="4631624"/>
            <a:ext cx="1634806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Source: </a:t>
            </a:r>
            <a:r>
              <a:rPr lang="en-GB" sz="750" dirty="0" err="1">
                <a:solidFill>
                  <a:srgbClr val="202D74"/>
                </a:solidFill>
                <a:latin typeface="+mn-lt"/>
              </a:rPr>
              <a:t>data.iowa.gov</a:t>
            </a:r>
            <a:r>
              <a:rPr lang="en-GB" sz="750" dirty="0">
                <a:solidFill>
                  <a:srgbClr val="202D74"/>
                </a:solidFill>
                <a:latin typeface="+mn-lt"/>
              </a:rPr>
              <a:t> -  FY’2022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4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8835925"/>
              </p:ext>
            </p:extLst>
          </p:nvPr>
        </p:nvGraphicFramePr>
        <p:xfrm>
          <a:off x="304582" y="929036"/>
          <a:ext cx="6043056" cy="3717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124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hink-cell data - do not delete" hidden="1">
            <a:extLst>
              <a:ext uri="{FF2B5EF4-FFF2-40B4-BE49-F238E27FC236}">
                <a16:creationId xmlns:a16="http://schemas.microsoft.com/office/drawing/2014/main" id="{46DECFB1-05E1-68C0-85E6-2CD0BF5BFC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047927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DECFB1-05E1-68C0-85E6-2CD0BF5BF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Google Shape;192;p4">
            <a:extLst>
              <a:ext uri="{FF2B5EF4-FFF2-40B4-BE49-F238E27FC236}">
                <a16:creationId xmlns:a16="http://schemas.microsoft.com/office/drawing/2014/main" id="{12800372-0F80-323A-B72C-57513EA27EC4}"/>
              </a:ext>
            </a:extLst>
          </p:cNvPr>
          <p:cNvSpPr txBox="1"/>
          <p:nvPr/>
        </p:nvSpPr>
        <p:spPr>
          <a:xfrm>
            <a:off x="4677280" y="1104639"/>
            <a:ext cx="2986035" cy="34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800"/>
              <a:buFont typeface="Arial"/>
              <a:buNone/>
            </a:pPr>
            <a:r>
              <a:rPr lang="en-GB" sz="1800" b="1">
                <a:solidFill>
                  <a:srgbClr val="0E0E9A"/>
                </a:solidFill>
                <a:latin typeface="+mn-lt"/>
              </a:rPr>
              <a:t>Mix Optimization</a:t>
            </a:r>
            <a:endParaRPr>
              <a:latin typeface="+mn-lt"/>
            </a:endParaRPr>
          </a:p>
        </p:txBody>
      </p:sp>
      <p:sp>
        <p:nvSpPr>
          <p:cNvPr id="42" name="Google Shape;184;p4">
            <a:extLst>
              <a:ext uri="{FF2B5EF4-FFF2-40B4-BE49-F238E27FC236}">
                <a16:creationId xmlns:a16="http://schemas.microsoft.com/office/drawing/2014/main" id="{4C4FA470-EC6E-5743-33BF-F993D5068524}"/>
              </a:ext>
            </a:extLst>
          </p:cNvPr>
          <p:cNvSpPr txBox="1"/>
          <p:nvPr/>
        </p:nvSpPr>
        <p:spPr>
          <a:xfrm>
            <a:off x="190710" y="959415"/>
            <a:ext cx="625492" cy="101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8800"/>
              <a:buFont typeface="Arial"/>
              <a:buNone/>
            </a:pPr>
            <a:r>
              <a:rPr lang="en-GB" sz="5400" b="1" i="0" u="none" strike="noStrike" cap="none">
                <a:solidFill>
                  <a:srgbClr val="0E0E9A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200" b="1" i="0" u="none" strike="noStrike" cap="none">
              <a:solidFill>
                <a:srgbClr val="0E0E9A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92;p4">
            <a:extLst>
              <a:ext uri="{FF2B5EF4-FFF2-40B4-BE49-F238E27FC236}">
                <a16:creationId xmlns:a16="http://schemas.microsoft.com/office/drawing/2014/main" id="{859ABCED-5619-D4C3-3898-B04769DA3FCB}"/>
              </a:ext>
            </a:extLst>
          </p:cNvPr>
          <p:cNvSpPr txBox="1"/>
          <p:nvPr/>
        </p:nvSpPr>
        <p:spPr>
          <a:xfrm>
            <a:off x="726743" y="1140663"/>
            <a:ext cx="2986035" cy="34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E0E9A"/>
                </a:solidFill>
                <a:latin typeface="+mn-lt"/>
                <a:ea typeface="Arial"/>
                <a:cs typeface="Arial"/>
                <a:sym typeface="Arial"/>
              </a:rPr>
              <a:t>Project </a:t>
            </a:r>
            <a:r>
              <a:rPr lang="en-GB" sz="1800" b="1">
                <a:solidFill>
                  <a:srgbClr val="0E0E9A"/>
                </a:solidFill>
                <a:latin typeface="+mn-lt"/>
              </a:rPr>
              <a:t>Objectives</a:t>
            </a:r>
            <a:endParaRPr>
              <a:latin typeface="+mn-lt"/>
            </a:endParaRPr>
          </a:p>
        </p:txBody>
      </p:sp>
      <p:sp>
        <p:nvSpPr>
          <p:cNvPr id="44" name="Google Shape;193;p4">
            <a:extLst>
              <a:ext uri="{FF2B5EF4-FFF2-40B4-BE49-F238E27FC236}">
                <a16:creationId xmlns:a16="http://schemas.microsoft.com/office/drawing/2014/main" id="{731E9F8E-DE49-826A-45BE-039C0FD9920F}"/>
              </a:ext>
            </a:extLst>
          </p:cNvPr>
          <p:cNvSpPr txBox="1"/>
          <p:nvPr/>
        </p:nvSpPr>
        <p:spPr>
          <a:xfrm>
            <a:off x="726743" y="1465793"/>
            <a:ext cx="2922974" cy="50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800"/>
              <a:buFont typeface="Arial"/>
              <a:buNone/>
            </a:pPr>
            <a:r>
              <a:rPr lang="en-US">
                <a:solidFill>
                  <a:srgbClr val="0E0E9A"/>
                </a:solidFill>
                <a:latin typeface="+mn-lt"/>
              </a:rPr>
              <a:t>Brief about the objectives and Questions to Answer</a:t>
            </a:r>
            <a:endParaRPr>
              <a:solidFill>
                <a:srgbClr val="0E0E9A"/>
              </a:solidFill>
              <a:latin typeface="+mn-lt"/>
            </a:endParaRPr>
          </a:p>
        </p:txBody>
      </p:sp>
      <p:sp>
        <p:nvSpPr>
          <p:cNvPr id="47" name="Google Shape;136;p26">
            <a:extLst>
              <a:ext uri="{FF2B5EF4-FFF2-40B4-BE49-F238E27FC236}">
                <a16:creationId xmlns:a16="http://schemas.microsoft.com/office/drawing/2014/main" id="{0F8E4153-7CA8-1533-C9CC-259CEC0BC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302" y="6333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E0E9A"/>
                </a:solidFill>
                <a:latin typeface="+mn-lt"/>
                <a:cs typeface="Arial"/>
                <a:sym typeface="Montserrat"/>
              </a:rPr>
              <a:t>Table of Contents</a:t>
            </a:r>
            <a:endParaRPr sz="2800" b="1">
              <a:solidFill>
                <a:srgbClr val="0E0E9A"/>
              </a:solidFill>
              <a:latin typeface="+mn-lt"/>
              <a:cs typeface="Arial"/>
              <a:sym typeface="Montserrat"/>
            </a:endParaRPr>
          </a:p>
        </p:txBody>
      </p:sp>
      <p:sp>
        <p:nvSpPr>
          <p:cNvPr id="49" name="Google Shape;184;p4">
            <a:extLst>
              <a:ext uri="{FF2B5EF4-FFF2-40B4-BE49-F238E27FC236}">
                <a16:creationId xmlns:a16="http://schemas.microsoft.com/office/drawing/2014/main" id="{A7E2890D-E901-A888-5645-AC9A25B31120}"/>
              </a:ext>
            </a:extLst>
          </p:cNvPr>
          <p:cNvSpPr txBox="1"/>
          <p:nvPr/>
        </p:nvSpPr>
        <p:spPr>
          <a:xfrm>
            <a:off x="209101" y="1991039"/>
            <a:ext cx="625492" cy="101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8800"/>
              <a:buFont typeface="Arial"/>
              <a:buNone/>
            </a:pPr>
            <a:r>
              <a:rPr lang="en-GB" sz="5400" b="1">
                <a:solidFill>
                  <a:srgbClr val="0E0E9A"/>
                </a:solidFill>
                <a:latin typeface="+mn-lt"/>
              </a:rPr>
              <a:t>2</a:t>
            </a:r>
            <a:endParaRPr sz="3200" b="1" i="0" u="none" strike="noStrike" cap="none">
              <a:solidFill>
                <a:srgbClr val="0E0E9A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92;p4">
            <a:extLst>
              <a:ext uri="{FF2B5EF4-FFF2-40B4-BE49-F238E27FC236}">
                <a16:creationId xmlns:a16="http://schemas.microsoft.com/office/drawing/2014/main" id="{5A6E2A99-C110-30CF-3E62-A266B63D40CC}"/>
              </a:ext>
            </a:extLst>
          </p:cNvPr>
          <p:cNvSpPr txBox="1"/>
          <p:nvPr/>
        </p:nvSpPr>
        <p:spPr>
          <a:xfrm>
            <a:off x="745134" y="2198931"/>
            <a:ext cx="4824754" cy="34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800"/>
              <a:buFont typeface="Arial"/>
              <a:buNone/>
            </a:pPr>
            <a:r>
              <a:rPr lang="en-GB" sz="1800" b="1">
                <a:solidFill>
                  <a:srgbClr val="0E0E9A"/>
                </a:solidFill>
                <a:latin typeface="+mn-lt"/>
              </a:rPr>
              <a:t>Market</a:t>
            </a:r>
            <a:r>
              <a:rPr lang="en-GB" sz="1800" b="1" i="0" u="none" strike="noStrike" cap="none">
                <a:solidFill>
                  <a:srgbClr val="0E0E9A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GB" sz="1800" b="1">
                <a:solidFill>
                  <a:srgbClr val="0E0E9A"/>
                </a:solidFill>
                <a:latin typeface="+mn-lt"/>
              </a:rPr>
              <a:t>Context</a:t>
            </a:r>
            <a:endParaRPr>
              <a:latin typeface="+mn-lt"/>
            </a:endParaRPr>
          </a:p>
        </p:txBody>
      </p:sp>
      <p:sp>
        <p:nvSpPr>
          <p:cNvPr id="51" name="Google Shape;193;p4">
            <a:extLst>
              <a:ext uri="{FF2B5EF4-FFF2-40B4-BE49-F238E27FC236}">
                <a16:creationId xmlns:a16="http://schemas.microsoft.com/office/drawing/2014/main" id="{39E0B75C-D015-151F-8F25-B8F2E2526D35}"/>
              </a:ext>
            </a:extLst>
          </p:cNvPr>
          <p:cNvSpPr txBox="1"/>
          <p:nvPr/>
        </p:nvSpPr>
        <p:spPr>
          <a:xfrm>
            <a:off x="745134" y="2497417"/>
            <a:ext cx="4824754" cy="28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800"/>
              <a:buFont typeface="Arial"/>
              <a:buNone/>
            </a:pPr>
            <a:r>
              <a:rPr lang="en-US">
                <a:solidFill>
                  <a:srgbClr val="0E0E9A"/>
                </a:solidFill>
                <a:latin typeface="+mn-lt"/>
              </a:rPr>
              <a:t>A description of Market Context</a:t>
            </a:r>
            <a:endParaRPr>
              <a:solidFill>
                <a:srgbClr val="0E0E9A"/>
              </a:solidFill>
              <a:latin typeface="+mn-lt"/>
            </a:endParaRPr>
          </a:p>
        </p:txBody>
      </p:sp>
      <p:cxnSp>
        <p:nvCxnSpPr>
          <p:cNvPr id="53" name="Google Shape;187;p4">
            <a:extLst>
              <a:ext uri="{FF2B5EF4-FFF2-40B4-BE49-F238E27FC236}">
                <a16:creationId xmlns:a16="http://schemas.microsoft.com/office/drawing/2014/main" id="{CBCF40DD-A142-1BD4-ADCB-0BD435B09076}"/>
              </a:ext>
            </a:extLst>
          </p:cNvPr>
          <p:cNvCxnSpPr>
            <a:cxnSpLocks/>
          </p:cNvCxnSpPr>
          <p:nvPr/>
        </p:nvCxnSpPr>
        <p:spPr>
          <a:xfrm>
            <a:off x="745134" y="1465794"/>
            <a:ext cx="31016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184;p4">
            <a:extLst>
              <a:ext uri="{FF2B5EF4-FFF2-40B4-BE49-F238E27FC236}">
                <a16:creationId xmlns:a16="http://schemas.microsoft.com/office/drawing/2014/main" id="{C15E794C-CAE1-F596-07EA-1CC2316A2D2F}"/>
              </a:ext>
            </a:extLst>
          </p:cNvPr>
          <p:cNvSpPr txBox="1"/>
          <p:nvPr/>
        </p:nvSpPr>
        <p:spPr>
          <a:xfrm>
            <a:off x="209101" y="3046189"/>
            <a:ext cx="625492" cy="101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8800"/>
              <a:buFont typeface="Arial"/>
              <a:buNone/>
            </a:pPr>
            <a:r>
              <a:rPr lang="en-GB" sz="5400" b="1" i="0" u="none" strike="noStrike" cap="none">
                <a:solidFill>
                  <a:srgbClr val="0E0E9A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200" b="1" i="0" u="none" strike="noStrike" cap="none">
              <a:solidFill>
                <a:srgbClr val="0E0E9A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92;p4">
            <a:extLst>
              <a:ext uri="{FF2B5EF4-FFF2-40B4-BE49-F238E27FC236}">
                <a16:creationId xmlns:a16="http://schemas.microsoft.com/office/drawing/2014/main" id="{AF14FF2F-45AA-A6C4-1D56-D9B86191CDEC}"/>
              </a:ext>
            </a:extLst>
          </p:cNvPr>
          <p:cNvSpPr txBox="1"/>
          <p:nvPr/>
        </p:nvSpPr>
        <p:spPr>
          <a:xfrm>
            <a:off x="745134" y="3254081"/>
            <a:ext cx="4824754" cy="34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800"/>
              <a:buFont typeface="Arial"/>
              <a:buNone/>
            </a:pPr>
            <a:r>
              <a:rPr lang="en-GB" sz="1800" b="1">
                <a:solidFill>
                  <a:srgbClr val="0E0E9A"/>
                </a:solidFill>
                <a:latin typeface="+mn-lt"/>
              </a:rPr>
              <a:t>Competition</a:t>
            </a:r>
            <a:r>
              <a:rPr lang="en-GB" sz="1800" b="1" i="0" u="none" strike="noStrike" cap="none">
                <a:solidFill>
                  <a:srgbClr val="0E0E9A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endParaRPr>
              <a:latin typeface="+mn-lt"/>
            </a:endParaRPr>
          </a:p>
        </p:txBody>
      </p:sp>
      <p:sp>
        <p:nvSpPr>
          <p:cNvPr id="61" name="Google Shape;193;p4">
            <a:extLst>
              <a:ext uri="{FF2B5EF4-FFF2-40B4-BE49-F238E27FC236}">
                <a16:creationId xmlns:a16="http://schemas.microsoft.com/office/drawing/2014/main" id="{E01EE529-0C05-0A1D-9889-3D66287A3790}"/>
              </a:ext>
            </a:extLst>
          </p:cNvPr>
          <p:cNvSpPr txBox="1"/>
          <p:nvPr/>
        </p:nvSpPr>
        <p:spPr>
          <a:xfrm>
            <a:off x="745134" y="3552567"/>
            <a:ext cx="4824754" cy="28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>
              <a:buClr>
                <a:srgbClr val="0E0E9A"/>
              </a:buClr>
              <a:buSzPts val="1800"/>
            </a:pPr>
            <a:r>
              <a:rPr lang="en-US">
                <a:solidFill>
                  <a:srgbClr val="0E0E9A"/>
                </a:solidFill>
                <a:latin typeface="+mn-lt"/>
              </a:rPr>
              <a:t>Identifying Key Competitor in Category</a:t>
            </a:r>
            <a:endParaRPr>
              <a:solidFill>
                <a:srgbClr val="0E0E9A"/>
              </a:solidFill>
              <a:latin typeface="+mn-lt"/>
            </a:endParaRPr>
          </a:p>
        </p:txBody>
      </p:sp>
      <p:sp>
        <p:nvSpPr>
          <p:cNvPr id="69" name="Google Shape;184;p4">
            <a:extLst>
              <a:ext uri="{FF2B5EF4-FFF2-40B4-BE49-F238E27FC236}">
                <a16:creationId xmlns:a16="http://schemas.microsoft.com/office/drawing/2014/main" id="{373C8CF3-9BB5-657F-2793-E2CB473D664E}"/>
              </a:ext>
            </a:extLst>
          </p:cNvPr>
          <p:cNvSpPr txBox="1"/>
          <p:nvPr/>
        </p:nvSpPr>
        <p:spPr>
          <a:xfrm>
            <a:off x="4122856" y="953689"/>
            <a:ext cx="625492" cy="101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8800"/>
              <a:buFont typeface="Arial"/>
              <a:buNone/>
            </a:pPr>
            <a:r>
              <a:rPr lang="en-GB" sz="5400" b="1">
                <a:solidFill>
                  <a:srgbClr val="0E0E9A"/>
                </a:solidFill>
                <a:latin typeface="+mn-lt"/>
              </a:rPr>
              <a:t>4</a:t>
            </a:r>
            <a:endParaRPr sz="3200" b="1" i="0" u="none" strike="noStrike" cap="none">
              <a:solidFill>
                <a:srgbClr val="0E0E9A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93;p4">
            <a:extLst>
              <a:ext uri="{FF2B5EF4-FFF2-40B4-BE49-F238E27FC236}">
                <a16:creationId xmlns:a16="http://schemas.microsoft.com/office/drawing/2014/main" id="{E9973529-C277-1E8B-2BBE-7FB393E4669D}"/>
              </a:ext>
            </a:extLst>
          </p:cNvPr>
          <p:cNvSpPr txBox="1"/>
          <p:nvPr/>
        </p:nvSpPr>
        <p:spPr>
          <a:xfrm>
            <a:off x="4658888" y="1460067"/>
            <a:ext cx="3396113" cy="28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800"/>
              <a:buFont typeface="Arial"/>
              <a:buNone/>
            </a:pPr>
            <a:r>
              <a:rPr lang="en-US">
                <a:solidFill>
                  <a:srgbClr val="0E0E9A"/>
                </a:solidFill>
                <a:latin typeface="+mn-lt"/>
              </a:rPr>
              <a:t>Optimal Sales Promotion and Discount </a:t>
            </a:r>
            <a:endParaRPr>
              <a:solidFill>
                <a:srgbClr val="0E0E9A"/>
              </a:solidFill>
              <a:latin typeface="+mn-lt"/>
            </a:endParaRPr>
          </a:p>
        </p:txBody>
      </p:sp>
      <p:sp>
        <p:nvSpPr>
          <p:cNvPr id="73" name="Google Shape;184;p4">
            <a:extLst>
              <a:ext uri="{FF2B5EF4-FFF2-40B4-BE49-F238E27FC236}">
                <a16:creationId xmlns:a16="http://schemas.microsoft.com/office/drawing/2014/main" id="{1C8DB3EF-F0D2-22EA-A5AA-3ECDF944A152}"/>
              </a:ext>
            </a:extLst>
          </p:cNvPr>
          <p:cNvSpPr txBox="1"/>
          <p:nvPr/>
        </p:nvSpPr>
        <p:spPr>
          <a:xfrm>
            <a:off x="4122856" y="1970994"/>
            <a:ext cx="625492" cy="101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8800"/>
              <a:buFont typeface="Arial"/>
              <a:buNone/>
            </a:pPr>
            <a:r>
              <a:rPr lang="en-GB" sz="5400" b="1">
                <a:solidFill>
                  <a:srgbClr val="0E0E9A"/>
                </a:solidFill>
                <a:latin typeface="+mn-lt"/>
              </a:rPr>
              <a:t>5</a:t>
            </a:r>
            <a:endParaRPr sz="3200" b="1" i="0" u="none" strike="noStrike" cap="none">
              <a:solidFill>
                <a:srgbClr val="0E0E9A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92;p4">
            <a:extLst>
              <a:ext uri="{FF2B5EF4-FFF2-40B4-BE49-F238E27FC236}">
                <a16:creationId xmlns:a16="http://schemas.microsoft.com/office/drawing/2014/main" id="{BF1C2087-D146-790C-F1C8-D5B819C0EC2D}"/>
              </a:ext>
            </a:extLst>
          </p:cNvPr>
          <p:cNvSpPr txBox="1"/>
          <p:nvPr/>
        </p:nvSpPr>
        <p:spPr>
          <a:xfrm>
            <a:off x="4658889" y="2152242"/>
            <a:ext cx="4824754" cy="34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E0E9A"/>
                </a:solidFill>
                <a:latin typeface="+mn-lt"/>
                <a:ea typeface="Arial"/>
                <a:cs typeface="Arial"/>
                <a:sym typeface="Arial"/>
              </a:rPr>
              <a:t>Summary &amp; Recommendations</a:t>
            </a:r>
            <a:endParaRPr>
              <a:latin typeface="+mn-lt"/>
            </a:endParaRPr>
          </a:p>
        </p:txBody>
      </p:sp>
      <p:sp>
        <p:nvSpPr>
          <p:cNvPr id="75" name="Google Shape;193;p4">
            <a:extLst>
              <a:ext uri="{FF2B5EF4-FFF2-40B4-BE49-F238E27FC236}">
                <a16:creationId xmlns:a16="http://schemas.microsoft.com/office/drawing/2014/main" id="{F4AB511C-1F13-750C-8E32-630F26A1A1D3}"/>
              </a:ext>
            </a:extLst>
          </p:cNvPr>
          <p:cNvSpPr txBox="1"/>
          <p:nvPr/>
        </p:nvSpPr>
        <p:spPr>
          <a:xfrm>
            <a:off x="4658889" y="2477372"/>
            <a:ext cx="2222759" cy="28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800"/>
              <a:buFont typeface="Arial"/>
              <a:buNone/>
            </a:pPr>
            <a:r>
              <a:rPr lang="en-US">
                <a:solidFill>
                  <a:srgbClr val="0E0E9A"/>
                </a:solidFill>
                <a:latin typeface="+mn-lt"/>
              </a:rPr>
              <a:t>Key learnings and insights</a:t>
            </a:r>
            <a:endParaRPr>
              <a:solidFill>
                <a:srgbClr val="0E0E9A"/>
              </a:solidFill>
              <a:latin typeface="+mn-lt"/>
            </a:endParaRPr>
          </a:p>
        </p:txBody>
      </p:sp>
      <p:cxnSp>
        <p:nvCxnSpPr>
          <p:cNvPr id="81" name="Google Shape;187;p4">
            <a:extLst>
              <a:ext uri="{FF2B5EF4-FFF2-40B4-BE49-F238E27FC236}">
                <a16:creationId xmlns:a16="http://schemas.microsoft.com/office/drawing/2014/main" id="{84B337EB-D4D6-37ED-F331-50F8E436E006}"/>
              </a:ext>
            </a:extLst>
          </p:cNvPr>
          <p:cNvCxnSpPr>
            <a:cxnSpLocks/>
          </p:cNvCxnSpPr>
          <p:nvPr/>
        </p:nvCxnSpPr>
        <p:spPr>
          <a:xfrm>
            <a:off x="745134" y="2497417"/>
            <a:ext cx="31016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187;p4">
            <a:extLst>
              <a:ext uri="{FF2B5EF4-FFF2-40B4-BE49-F238E27FC236}">
                <a16:creationId xmlns:a16="http://schemas.microsoft.com/office/drawing/2014/main" id="{03720913-BA7A-FC54-4A08-0627698B517A}"/>
              </a:ext>
            </a:extLst>
          </p:cNvPr>
          <p:cNvCxnSpPr>
            <a:cxnSpLocks/>
          </p:cNvCxnSpPr>
          <p:nvPr/>
        </p:nvCxnSpPr>
        <p:spPr>
          <a:xfrm>
            <a:off x="745134" y="3552567"/>
            <a:ext cx="31016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187;p4">
            <a:extLst>
              <a:ext uri="{FF2B5EF4-FFF2-40B4-BE49-F238E27FC236}">
                <a16:creationId xmlns:a16="http://schemas.microsoft.com/office/drawing/2014/main" id="{4739DEDF-9EA0-8B7B-E273-D9979E279FFC}"/>
              </a:ext>
            </a:extLst>
          </p:cNvPr>
          <p:cNvCxnSpPr>
            <a:cxnSpLocks/>
          </p:cNvCxnSpPr>
          <p:nvPr/>
        </p:nvCxnSpPr>
        <p:spPr>
          <a:xfrm>
            <a:off x="4677280" y="1454341"/>
            <a:ext cx="34813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187;p4">
            <a:extLst>
              <a:ext uri="{FF2B5EF4-FFF2-40B4-BE49-F238E27FC236}">
                <a16:creationId xmlns:a16="http://schemas.microsoft.com/office/drawing/2014/main" id="{D0E0A6BE-2779-DCA8-FF89-D4A3FD07F989}"/>
              </a:ext>
            </a:extLst>
          </p:cNvPr>
          <p:cNvCxnSpPr>
            <a:cxnSpLocks/>
          </p:cNvCxnSpPr>
          <p:nvPr/>
        </p:nvCxnSpPr>
        <p:spPr>
          <a:xfrm>
            <a:off x="4677280" y="2477371"/>
            <a:ext cx="34813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Google Shape;187;p4">
            <a:extLst>
              <a:ext uri="{FF2B5EF4-FFF2-40B4-BE49-F238E27FC236}">
                <a16:creationId xmlns:a16="http://schemas.microsoft.com/office/drawing/2014/main" id="{D717F52B-9319-AF47-0578-09525CDC9835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187;p4">
            <a:extLst>
              <a:ext uri="{FF2B5EF4-FFF2-40B4-BE49-F238E27FC236}">
                <a16:creationId xmlns:a16="http://schemas.microsoft.com/office/drawing/2014/main" id="{FD2878C7-6640-6075-A5B2-64D8BA807EFE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78833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CD339BB-7C81-331F-4143-B1C50D1CF0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D339BB-7C81-331F-4143-B1C50D1CF0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lant in a pot next to a glass of alcohol&#10;&#10;Description automatically generated">
            <a:extLst>
              <a:ext uri="{FF2B5EF4-FFF2-40B4-BE49-F238E27FC236}">
                <a16:creationId xmlns:a16="http://schemas.microsoft.com/office/drawing/2014/main" id="{101D8D09-2082-087C-A555-F2E24D3C3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00" name="Google Shape;600;p33"/>
          <p:cNvSpPr/>
          <p:nvPr/>
        </p:nvSpPr>
        <p:spPr>
          <a:xfrm>
            <a:off x="592206" y="1304754"/>
            <a:ext cx="4055994" cy="1895646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>
                <a:solidFill>
                  <a:schemeClr val="lt1"/>
                </a:solidFill>
              </a:rPr>
              <a:t>SUMMARY</a:t>
            </a:r>
            <a:br>
              <a:rPr lang="en-GB" sz="2000" b="1">
                <a:solidFill>
                  <a:schemeClr val="lt1"/>
                </a:solidFill>
              </a:rPr>
            </a:br>
            <a:r>
              <a:rPr lang="en-GB" sz="2000" b="1">
                <a:solidFill>
                  <a:schemeClr val="lt1"/>
                </a:solidFill>
              </a:rPr>
              <a:t>&amp; </a:t>
            </a:r>
            <a:br>
              <a:rPr lang="en-GB" sz="2000" b="1">
                <a:solidFill>
                  <a:schemeClr val="lt1"/>
                </a:solidFill>
              </a:rPr>
            </a:br>
            <a:r>
              <a:rPr lang="en-GB" sz="2000" b="1">
                <a:solidFill>
                  <a:schemeClr val="lt1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83267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9CF69BE0-0BDD-C53E-0C20-44504D06852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57152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F69BE0-0BDD-C53E-0C20-44504D0685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Google Shape;393;p27">
            <a:extLst>
              <a:ext uri="{FF2B5EF4-FFF2-40B4-BE49-F238E27FC236}">
                <a16:creationId xmlns:a16="http://schemas.microsoft.com/office/drawing/2014/main" id="{E5BC3F8A-69E9-B40B-0174-7DE4A0E6897C}"/>
              </a:ext>
            </a:extLst>
          </p:cNvPr>
          <p:cNvSpPr/>
          <p:nvPr/>
        </p:nvSpPr>
        <p:spPr>
          <a:xfrm>
            <a:off x="453224" y="1151186"/>
            <a:ext cx="8379076" cy="42073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68000" tIns="45700" rIns="91425" bIns="457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</a:pPr>
            <a:r>
              <a:rPr lang="en-GB" sz="1200" b="1" i="0" u="none" strike="noStrike" cap="none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How do we identify our closest competitor?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Google Shape;393;p27">
            <a:extLst>
              <a:ext uri="{FF2B5EF4-FFF2-40B4-BE49-F238E27FC236}">
                <a16:creationId xmlns:a16="http://schemas.microsoft.com/office/drawing/2014/main" id="{2D01BEA9-6DE1-4588-88B4-08F8F3AEB070}"/>
              </a:ext>
            </a:extLst>
          </p:cNvPr>
          <p:cNvSpPr/>
          <p:nvPr/>
        </p:nvSpPr>
        <p:spPr>
          <a:xfrm>
            <a:off x="453224" y="2134837"/>
            <a:ext cx="8379076" cy="42073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68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Where do we boost sales for our brand?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Google Shape;393;p27">
            <a:extLst>
              <a:ext uri="{FF2B5EF4-FFF2-40B4-BE49-F238E27FC236}">
                <a16:creationId xmlns:a16="http://schemas.microsoft.com/office/drawing/2014/main" id="{B42157D4-F6F0-A55F-AA0A-150ABBFD8E7F}"/>
              </a:ext>
            </a:extLst>
          </p:cNvPr>
          <p:cNvSpPr/>
          <p:nvPr/>
        </p:nvSpPr>
        <p:spPr>
          <a:xfrm>
            <a:off x="453224" y="3118488"/>
            <a:ext cx="8379076" cy="42073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68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How do we promote our brand to earn more?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Google Shape;136;p26">
            <a:extLst>
              <a:ext uri="{FF2B5EF4-FFF2-40B4-BE49-F238E27FC236}">
                <a16:creationId xmlns:a16="http://schemas.microsoft.com/office/drawing/2014/main" id="{7C3A4044-8683-B9B6-A917-5F5DA4E57E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872" y="77183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Summary and</a:t>
            </a:r>
            <a:r>
              <a:rPr lang="en" sz="2800" b="1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 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Recommendation</a:t>
            </a:r>
            <a:endParaRPr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Montserrat"/>
            </a:endParaRPr>
          </a:p>
        </p:txBody>
      </p:sp>
      <p:cxnSp>
        <p:nvCxnSpPr>
          <p:cNvPr id="4" name="Google Shape;187;p4">
            <a:extLst>
              <a:ext uri="{FF2B5EF4-FFF2-40B4-BE49-F238E27FC236}">
                <a16:creationId xmlns:a16="http://schemas.microsoft.com/office/drawing/2014/main" id="{D0D15F68-E32A-27CA-8975-B7931F7772F1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" name="Google Shape;187;p4">
            <a:extLst>
              <a:ext uri="{FF2B5EF4-FFF2-40B4-BE49-F238E27FC236}">
                <a16:creationId xmlns:a16="http://schemas.microsoft.com/office/drawing/2014/main" id="{D669A002-9E88-6D73-D468-7E18B84BEBC0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393;p27">
            <a:extLst>
              <a:ext uri="{FF2B5EF4-FFF2-40B4-BE49-F238E27FC236}">
                <a16:creationId xmlns:a16="http://schemas.microsoft.com/office/drawing/2014/main" id="{800B667A-AB4B-341D-BDD8-864CCBAFD2E7}"/>
              </a:ext>
            </a:extLst>
          </p:cNvPr>
          <p:cNvSpPr/>
          <p:nvPr/>
        </p:nvSpPr>
        <p:spPr>
          <a:xfrm>
            <a:off x="675861" y="1578702"/>
            <a:ext cx="8156439" cy="42073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68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GB" sz="1200" b="1" i="1" dirty="0">
                <a:solidFill>
                  <a:srgbClr val="202D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200" b="1" i="1" dirty="0" err="1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Luxco</a:t>
            </a:r>
            <a:r>
              <a:rPr lang="en-GB" sz="1200" b="1" i="1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swift rival, racing alongside us across diverse domains in every realm</a:t>
            </a:r>
            <a:endParaRPr sz="1200" b="1" i="1" dirty="0">
              <a:solidFill>
                <a:srgbClr val="0E0E9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393;p27">
            <a:extLst>
              <a:ext uri="{FF2B5EF4-FFF2-40B4-BE49-F238E27FC236}">
                <a16:creationId xmlns:a16="http://schemas.microsoft.com/office/drawing/2014/main" id="{C27732F0-9F4C-5547-F0C0-520FCB04D4D5}"/>
              </a:ext>
            </a:extLst>
          </p:cNvPr>
          <p:cNvSpPr/>
          <p:nvPr/>
        </p:nvSpPr>
        <p:spPr>
          <a:xfrm>
            <a:off x="675860" y="2560895"/>
            <a:ext cx="8156439" cy="42073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68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GB" sz="1200" b="1" i="1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Gold Rum is the gleaming treasure chest that houses our spirits, a fruit ripe for the taking</a:t>
            </a:r>
            <a:endParaRPr sz="1200" b="1" i="1" dirty="0">
              <a:solidFill>
                <a:srgbClr val="0E0E9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393;p27">
            <a:extLst>
              <a:ext uri="{FF2B5EF4-FFF2-40B4-BE49-F238E27FC236}">
                <a16:creationId xmlns:a16="http://schemas.microsoft.com/office/drawing/2014/main" id="{E05E96D0-8B95-6084-49F6-76D3A5B4B486}"/>
              </a:ext>
            </a:extLst>
          </p:cNvPr>
          <p:cNvSpPr/>
          <p:nvPr/>
        </p:nvSpPr>
        <p:spPr>
          <a:xfrm>
            <a:off x="675860" y="3547105"/>
            <a:ext cx="8156439" cy="42073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68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US" sz="1200" b="1" i="1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competitor is the thrifty whisperer of slim profits and vast quantities, while we possess the space to unveil discounts and expand our horizons</a:t>
            </a:r>
          </a:p>
        </p:txBody>
      </p:sp>
      <p:sp>
        <p:nvSpPr>
          <p:cNvPr id="10" name="Google Shape;393;p27">
            <a:extLst>
              <a:ext uri="{FF2B5EF4-FFF2-40B4-BE49-F238E27FC236}">
                <a16:creationId xmlns:a16="http://schemas.microsoft.com/office/drawing/2014/main" id="{BD4AC20D-4249-5C75-9C1E-761E9723D14C}"/>
              </a:ext>
            </a:extLst>
          </p:cNvPr>
          <p:cNvSpPr/>
          <p:nvPr/>
        </p:nvSpPr>
        <p:spPr>
          <a:xfrm>
            <a:off x="414952" y="4170323"/>
            <a:ext cx="8156439" cy="42073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68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US" sz="1200" b="1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Recommendation: </a:t>
            </a:r>
            <a:r>
              <a:rPr lang="en-US" sz="1200" b="1" i="1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recommend moving forward with the optimal discounts to boost margins. Given that we have further access to Bacardi's data, we can conduct A/B testing on actual data to validate our analyses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90D42-09A3-5194-F09F-56355A266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99" y="1200610"/>
            <a:ext cx="373946" cy="296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FBC0C-373D-5875-EE69-65497DE95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46" y="1610390"/>
            <a:ext cx="416767" cy="365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CAA194-1170-50B8-4618-C339C01FB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52" y="3165344"/>
            <a:ext cx="373946" cy="296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BAFCB5-74A5-E9A0-5330-E4587AD5E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99" y="3575124"/>
            <a:ext cx="416767" cy="365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7A94D2-53AF-69BE-D7D8-FFB259FC4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24" y="2190445"/>
            <a:ext cx="373946" cy="296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3149FD-5206-53A8-2117-5CD234B04F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1" y="2600225"/>
            <a:ext cx="416767" cy="365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DBDCBB-EF16-BE18-A51D-1DB65985C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67" y="4191367"/>
            <a:ext cx="416767" cy="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71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CD339BB-7C81-331F-4143-B1C50D1CF0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D339BB-7C81-331F-4143-B1C50D1CF0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lant in a pot next to a glass of alcohol&#10;&#10;Description automatically generated">
            <a:extLst>
              <a:ext uri="{FF2B5EF4-FFF2-40B4-BE49-F238E27FC236}">
                <a16:creationId xmlns:a16="http://schemas.microsoft.com/office/drawing/2014/main" id="{101D8D09-2082-087C-A555-F2E24D3C3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00" name="Google Shape;600;p33"/>
          <p:cNvSpPr/>
          <p:nvPr/>
        </p:nvSpPr>
        <p:spPr>
          <a:xfrm>
            <a:off x="592206" y="1304754"/>
            <a:ext cx="4055994" cy="1895646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 dirty="0">
                <a:solidFill>
                  <a:schemeClr val="lt1"/>
                </a:solidFill>
              </a:rPr>
              <a:t>That’s all folks.</a:t>
            </a:r>
          </a:p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 dirty="0">
                <a:solidFill>
                  <a:schemeClr val="lt1"/>
                </a:solidFill>
              </a:rPr>
              <a:t>Cheers!!!</a:t>
            </a:r>
          </a:p>
        </p:txBody>
      </p:sp>
    </p:spTree>
    <p:extLst>
      <p:ext uri="{BB962C8B-B14F-4D97-AF65-F5344CB8AC3E}">
        <p14:creationId xmlns:p14="http://schemas.microsoft.com/office/powerpoint/2010/main" val="228619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FBCE-4322-AE1D-41B9-84DB1D1AA2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E57FB-9ED0-5485-91BA-811ED54145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28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24A5-ED39-0937-19F9-89863A16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&amp; Data Prep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44EE0F-9567-2047-203C-9C8DEA5FA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34603"/>
            <a:ext cx="7886700" cy="2331543"/>
          </a:xfrm>
        </p:spPr>
      </p:pic>
    </p:spTree>
    <p:extLst>
      <p:ext uri="{BB962C8B-B14F-4D97-AF65-F5344CB8AC3E}">
        <p14:creationId xmlns:p14="http://schemas.microsoft.com/office/powerpoint/2010/main" val="1657161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CBEA-4D23-F4F9-F81D-C47ABAC9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Clustering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F59F9E-7611-A4EF-817A-F8ADBD3AA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85" y="1368425"/>
            <a:ext cx="6321430" cy="3263900"/>
          </a:xfrm>
        </p:spPr>
      </p:pic>
    </p:spTree>
    <p:extLst>
      <p:ext uri="{BB962C8B-B14F-4D97-AF65-F5344CB8AC3E}">
        <p14:creationId xmlns:p14="http://schemas.microsoft.com/office/powerpoint/2010/main" val="2272745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6FC0-949A-F675-4444-F010491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Bacardi Vendor 35</a:t>
            </a:r>
          </a:p>
        </p:txBody>
      </p:sp>
      <p:pic>
        <p:nvPicPr>
          <p:cNvPr id="5" name="Content Placeholder 4" descr="A graph showing a sun and a blue square&#10;&#10;Description automatically generated with medium confidence">
            <a:extLst>
              <a:ext uri="{FF2B5EF4-FFF2-40B4-BE49-F238E27FC236}">
                <a16:creationId xmlns:a16="http://schemas.microsoft.com/office/drawing/2014/main" id="{5A2526C1-9076-F879-2B0B-EAD24313D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214" y="1368425"/>
            <a:ext cx="7841571" cy="3263900"/>
          </a:xfrm>
        </p:spPr>
      </p:pic>
    </p:spTree>
    <p:extLst>
      <p:ext uri="{BB962C8B-B14F-4D97-AF65-F5344CB8AC3E}">
        <p14:creationId xmlns:p14="http://schemas.microsoft.com/office/powerpoint/2010/main" val="935110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E349-F651-8127-908D-E5ACAB2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Luxco</a:t>
            </a:r>
            <a:r>
              <a:rPr lang="en-US" dirty="0"/>
              <a:t> Vendor 434</a:t>
            </a:r>
          </a:p>
        </p:txBody>
      </p:sp>
      <p:pic>
        <p:nvPicPr>
          <p:cNvPr id="5" name="Content Placeholder 4" descr="A graph with colorful dots&#10;&#10;Description automatically generated">
            <a:extLst>
              <a:ext uri="{FF2B5EF4-FFF2-40B4-BE49-F238E27FC236}">
                <a16:creationId xmlns:a16="http://schemas.microsoft.com/office/drawing/2014/main" id="{C0183120-8675-CAAA-8AF9-C9864CD3C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890" y="1368425"/>
            <a:ext cx="7464220" cy="3263900"/>
          </a:xfrm>
        </p:spPr>
      </p:pic>
    </p:spTree>
    <p:extLst>
      <p:ext uri="{BB962C8B-B14F-4D97-AF65-F5344CB8AC3E}">
        <p14:creationId xmlns:p14="http://schemas.microsoft.com/office/powerpoint/2010/main" val="1641678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33E4-7D0F-1357-6CF1-3220920B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Market Share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956391D-60DF-ADC4-9867-E2D932118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087" y="1368425"/>
            <a:ext cx="5711825" cy="3263900"/>
          </a:xfrm>
        </p:spPr>
      </p:pic>
    </p:spTree>
    <p:extLst>
      <p:ext uri="{BB962C8B-B14F-4D97-AF65-F5344CB8AC3E}">
        <p14:creationId xmlns:p14="http://schemas.microsoft.com/office/powerpoint/2010/main" val="2140843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C6C5-9F00-59BB-F547-0353E57D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wise Sales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1F8D391-A091-64E7-B714-F7920A6B5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2742" y="1368425"/>
            <a:ext cx="3738516" cy="3263900"/>
          </a:xfrm>
        </p:spPr>
      </p:pic>
    </p:spTree>
    <p:extLst>
      <p:ext uri="{BB962C8B-B14F-4D97-AF65-F5344CB8AC3E}">
        <p14:creationId xmlns:p14="http://schemas.microsoft.com/office/powerpoint/2010/main" val="1070906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CD339BB-7C81-331F-4143-B1C50D1CF0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964094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lant in a pot next to a glass of alcohol&#10;&#10;Description automatically generated">
            <a:extLst>
              <a:ext uri="{FF2B5EF4-FFF2-40B4-BE49-F238E27FC236}">
                <a16:creationId xmlns:a16="http://schemas.microsoft.com/office/drawing/2014/main" id="{101D8D09-2082-087C-A555-F2E24D3C3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00" name="Google Shape;600;p33"/>
          <p:cNvSpPr/>
          <p:nvPr/>
        </p:nvSpPr>
        <p:spPr>
          <a:xfrm>
            <a:off x="592206" y="1304754"/>
            <a:ext cx="4055994" cy="1895646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>
                <a:solidFill>
                  <a:schemeClr val="lt1"/>
                </a:solidFill>
              </a:rPr>
              <a:t>PROJECT </a:t>
            </a:r>
            <a:endParaRPr lang="en-GB" sz="1800" b="1"/>
          </a:p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>
                <a:solidFill>
                  <a:schemeClr val="lt1"/>
                </a:solidFill>
              </a:rPr>
              <a:t>OVERVIEW</a:t>
            </a:r>
            <a:endParaRPr lang="en-GB" sz="1800" b="1"/>
          </a:p>
        </p:txBody>
      </p:sp>
    </p:spTree>
    <p:extLst>
      <p:ext uri="{BB962C8B-B14F-4D97-AF65-F5344CB8AC3E}">
        <p14:creationId xmlns:p14="http://schemas.microsoft.com/office/powerpoint/2010/main" val="2765441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5343D6-82D0-76AC-19DE-4C200778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Share Dollar &amp; Volume(L)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CFE0F674-E687-CF0D-DF10-7708A691BD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6066" y="1368425"/>
            <a:ext cx="2731368" cy="3263900"/>
          </a:xfrm>
        </p:spPr>
      </p:pic>
      <p:pic>
        <p:nvPicPr>
          <p:cNvPr id="9" name="Content Placeholder 8" descr="A screenshot of a spreadsheet&#10;&#10;Description automatically generated">
            <a:extLst>
              <a:ext uri="{FF2B5EF4-FFF2-40B4-BE49-F238E27FC236}">
                <a16:creationId xmlns:a16="http://schemas.microsoft.com/office/drawing/2014/main" id="{3DF255AE-838D-9E81-0C61-0BEDFAC32A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28541" y="1368425"/>
            <a:ext cx="2687418" cy="3263900"/>
          </a:xfrm>
        </p:spPr>
      </p:pic>
    </p:spTree>
    <p:extLst>
      <p:ext uri="{BB962C8B-B14F-4D97-AF65-F5344CB8AC3E}">
        <p14:creationId xmlns:p14="http://schemas.microsoft.com/office/powerpoint/2010/main" val="360464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8EBA2E-6D24-C8FF-0D30-CA0C067E3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Rum Sales Data Dump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0067E5D-00C1-A530-C559-98ECF5653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25760"/>
            <a:ext cx="7886700" cy="2349229"/>
          </a:xfrm>
        </p:spPr>
      </p:pic>
    </p:spTree>
    <p:extLst>
      <p:ext uri="{BB962C8B-B14F-4D97-AF65-F5344CB8AC3E}">
        <p14:creationId xmlns:p14="http://schemas.microsoft.com/office/powerpoint/2010/main" val="2630039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0F1D-5B4F-7A5D-8C3F-A146433E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Fields Used for regression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9CAD7581-46B9-B785-CA75-F6E8A9718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746" y="1368425"/>
            <a:ext cx="6624508" cy="3263900"/>
          </a:xfrm>
        </p:spPr>
      </p:pic>
    </p:spTree>
    <p:extLst>
      <p:ext uri="{BB962C8B-B14F-4D97-AF65-F5344CB8AC3E}">
        <p14:creationId xmlns:p14="http://schemas.microsoft.com/office/powerpoint/2010/main" val="4241429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A51F-4274-1A91-F2BD-30C2F672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aggregated at daily level for regression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C24F9A85-F750-E64E-B669-4D453E17E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932" y="1368425"/>
            <a:ext cx="4078135" cy="3263900"/>
          </a:xfrm>
        </p:spPr>
      </p:pic>
    </p:spTree>
    <p:extLst>
      <p:ext uri="{BB962C8B-B14F-4D97-AF65-F5344CB8AC3E}">
        <p14:creationId xmlns:p14="http://schemas.microsoft.com/office/powerpoint/2010/main" val="433252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8E38-EF0D-2E64-6891-511161BC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Calculation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8293B2AA-C5B6-7613-DB4E-A57191B71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29450"/>
            <a:ext cx="7886700" cy="2541850"/>
          </a:xfrm>
        </p:spPr>
      </p:pic>
    </p:spTree>
    <p:extLst>
      <p:ext uri="{BB962C8B-B14F-4D97-AF65-F5344CB8AC3E}">
        <p14:creationId xmlns:p14="http://schemas.microsoft.com/office/powerpoint/2010/main" val="996690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6A62D0-5AD9-C4A2-B6ED-425712FD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Output</a:t>
            </a:r>
          </a:p>
        </p:txBody>
      </p:sp>
      <p:pic>
        <p:nvPicPr>
          <p:cNvPr id="5" name="Content Placeholder 4" descr="A spreadsheet with numbers and a number&#10;&#10;Description automatically generated">
            <a:extLst>
              <a:ext uri="{FF2B5EF4-FFF2-40B4-BE49-F238E27FC236}">
                <a16:creationId xmlns:a16="http://schemas.microsoft.com/office/drawing/2014/main" id="{FF6D75D0-1CFA-3191-3452-E8761DFC8B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543050"/>
            <a:ext cx="4730159" cy="2471031"/>
          </a:xfrm>
        </p:spPr>
      </p:pic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A5855E0A-08D6-60BE-FCD4-F28B1C90E1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86400" y="1543050"/>
            <a:ext cx="3028950" cy="2914650"/>
          </a:xfrm>
        </p:spPr>
      </p:pic>
    </p:spTree>
    <p:extLst>
      <p:ext uri="{BB962C8B-B14F-4D97-AF65-F5344CB8AC3E}">
        <p14:creationId xmlns:p14="http://schemas.microsoft.com/office/powerpoint/2010/main" val="3417168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9116-B05C-CE67-1975-9D5ED28B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without Discount</a:t>
            </a:r>
          </a:p>
        </p:txBody>
      </p:sp>
      <p:pic>
        <p:nvPicPr>
          <p:cNvPr id="7" name="Content Placeholder 6" descr="A screenshot of a spreadsheet&#10;&#10;Description automatically generated">
            <a:extLst>
              <a:ext uri="{FF2B5EF4-FFF2-40B4-BE49-F238E27FC236}">
                <a16:creationId xmlns:a16="http://schemas.microsoft.com/office/drawing/2014/main" id="{DA519096-8BC4-7D50-0BFA-665593CEB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14537"/>
            <a:ext cx="7886700" cy="1971675"/>
          </a:xfrm>
        </p:spPr>
      </p:pic>
    </p:spTree>
    <p:extLst>
      <p:ext uri="{BB962C8B-B14F-4D97-AF65-F5344CB8AC3E}">
        <p14:creationId xmlns:p14="http://schemas.microsoft.com/office/powerpoint/2010/main" val="3692115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B225-12D4-97B4-1EEA-6FB337C4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With Discount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B1DB13D3-E124-B88B-FC08-F547D6ACB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28108"/>
            <a:ext cx="7886700" cy="2344533"/>
          </a:xfrm>
        </p:spPr>
      </p:pic>
    </p:spTree>
    <p:extLst>
      <p:ext uri="{BB962C8B-B14F-4D97-AF65-F5344CB8AC3E}">
        <p14:creationId xmlns:p14="http://schemas.microsoft.com/office/powerpoint/2010/main" val="2653053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9FD3-38F1-27F9-5DD8-6FA38E6D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5E903609-0C8B-8CF8-197E-862B83882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65135"/>
            <a:ext cx="7886700" cy="3070480"/>
          </a:xfrm>
        </p:spPr>
      </p:pic>
    </p:spTree>
    <p:extLst>
      <p:ext uri="{BB962C8B-B14F-4D97-AF65-F5344CB8AC3E}">
        <p14:creationId xmlns:p14="http://schemas.microsoft.com/office/powerpoint/2010/main" val="3913863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90B4-80DC-C38D-CB16-178B57D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change Calculations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84694150-50FA-8D43-5DF1-602D02649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12162"/>
            <a:ext cx="7886700" cy="1976426"/>
          </a:xfrm>
        </p:spPr>
      </p:pic>
    </p:spTree>
    <p:extLst>
      <p:ext uri="{BB962C8B-B14F-4D97-AF65-F5344CB8AC3E}">
        <p14:creationId xmlns:p14="http://schemas.microsoft.com/office/powerpoint/2010/main" val="358326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9CF69BE0-0BDD-C53E-0C20-44504D06852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38847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F69BE0-0BDD-C53E-0C20-44504D0685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Google Shape;392;p27">
            <a:extLst>
              <a:ext uri="{FF2B5EF4-FFF2-40B4-BE49-F238E27FC236}">
                <a16:creationId xmlns:a16="http://schemas.microsoft.com/office/drawing/2014/main" id="{B28839E5-F676-479F-B0C4-E31EC63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567"/>
          <a:stretch/>
        </p:blipFill>
        <p:spPr>
          <a:xfrm>
            <a:off x="391798" y="1009917"/>
            <a:ext cx="4361505" cy="34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93;p27">
            <a:extLst>
              <a:ext uri="{FF2B5EF4-FFF2-40B4-BE49-F238E27FC236}">
                <a16:creationId xmlns:a16="http://schemas.microsoft.com/office/drawing/2014/main" id="{E5BC3F8A-69E9-B40B-0174-7DE4A0E6897C}"/>
              </a:ext>
            </a:extLst>
          </p:cNvPr>
          <p:cNvSpPr/>
          <p:nvPr/>
        </p:nvSpPr>
        <p:spPr>
          <a:xfrm>
            <a:off x="5002756" y="1437433"/>
            <a:ext cx="3829544" cy="42073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68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E0E9A"/>
                </a:solidFill>
                <a:latin typeface="+mn-lt"/>
                <a:ea typeface="Arial"/>
                <a:cs typeface="Arial"/>
                <a:sym typeface="Arial"/>
              </a:rPr>
              <a:t>How do we identify our closest competitor?</a:t>
            </a:r>
            <a:endParaRPr>
              <a:latin typeface="+mn-lt"/>
            </a:endParaRPr>
          </a:p>
        </p:txBody>
      </p:sp>
      <p:sp>
        <p:nvSpPr>
          <p:cNvPr id="38" name="Google Shape;394;p27">
            <a:extLst>
              <a:ext uri="{FF2B5EF4-FFF2-40B4-BE49-F238E27FC236}">
                <a16:creationId xmlns:a16="http://schemas.microsoft.com/office/drawing/2014/main" id="{DE59EBFA-D2C1-241A-F542-13DEC2748D82}"/>
              </a:ext>
            </a:extLst>
          </p:cNvPr>
          <p:cNvSpPr/>
          <p:nvPr/>
        </p:nvSpPr>
        <p:spPr>
          <a:xfrm>
            <a:off x="5002756" y="1437433"/>
            <a:ext cx="360040" cy="420734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>
              <a:latin typeface="+mn-lt"/>
            </a:endParaRPr>
          </a:p>
        </p:txBody>
      </p:sp>
      <p:sp>
        <p:nvSpPr>
          <p:cNvPr id="39" name="Google Shape;393;p27">
            <a:extLst>
              <a:ext uri="{FF2B5EF4-FFF2-40B4-BE49-F238E27FC236}">
                <a16:creationId xmlns:a16="http://schemas.microsoft.com/office/drawing/2014/main" id="{2D01BEA9-6DE1-4588-88B4-08F8F3AEB070}"/>
              </a:ext>
            </a:extLst>
          </p:cNvPr>
          <p:cNvSpPr/>
          <p:nvPr/>
        </p:nvSpPr>
        <p:spPr>
          <a:xfrm>
            <a:off x="5002756" y="2277800"/>
            <a:ext cx="3829544" cy="42073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68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E0E9A"/>
                </a:solidFill>
                <a:latin typeface="+mn-lt"/>
                <a:ea typeface="Arial"/>
                <a:cs typeface="Arial"/>
                <a:sym typeface="Arial"/>
              </a:rPr>
              <a:t>Where do we boost sales for our brand?</a:t>
            </a:r>
            <a:endParaRPr>
              <a:latin typeface="+mn-lt"/>
            </a:endParaRPr>
          </a:p>
        </p:txBody>
      </p:sp>
      <p:sp>
        <p:nvSpPr>
          <p:cNvPr id="40" name="Google Shape;394;p27">
            <a:extLst>
              <a:ext uri="{FF2B5EF4-FFF2-40B4-BE49-F238E27FC236}">
                <a16:creationId xmlns:a16="http://schemas.microsoft.com/office/drawing/2014/main" id="{52D9FB2A-2A4B-ABCE-1E4F-24B31A641D18}"/>
              </a:ext>
            </a:extLst>
          </p:cNvPr>
          <p:cNvSpPr/>
          <p:nvPr/>
        </p:nvSpPr>
        <p:spPr>
          <a:xfrm>
            <a:off x="5002756" y="2277800"/>
            <a:ext cx="360040" cy="420734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GB" sz="3200">
                <a:solidFill>
                  <a:srgbClr val="FFFFFF"/>
                </a:solidFill>
                <a:latin typeface="+mn-lt"/>
              </a:rPr>
              <a:t>2</a:t>
            </a:r>
            <a:endParaRPr>
              <a:latin typeface="+mn-lt"/>
            </a:endParaRPr>
          </a:p>
        </p:txBody>
      </p:sp>
      <p:sp>
        <p:nvSpPr>
          <p:cNvPr id="41" name="Google Shape;393;p27">
            <a:extLst>
              <a:ext uri="{FF2B5EF4-FFF2-40B4-BE49-F238E27FC236}">
                <a16:creationId xmlns:a16="http://schemas.microsoft.com/office/drawing/2014/main" id="{B42157D4-F6F0-A55F-AA0A-150ABBFD8E7F}"/>
              </a:ext>
            </a:extLst>
          </p:cNvPr>
          <p:cNvSpPr/>
          <p:nvPr/>
        </p:nvSpPr>
        <p:spPr>
          <a:xfrm>
            <a:off x="5002756" y="3118167"/>
            <a:ext cx="3829544" cy="420734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68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E0E9A"/>
                </a:solidFill>
                <a:latin typeface="+mn-lt"/>
                <a:ea typeface="Arial"/>
                <a:cs typeface="Arial"/>
                <a:sym typeface="Arial"/>
              </a:rPr>
              <a:t>How do we promote our brand to earn more?</a:t>
            </a:r>
            <a:endParaRPr>
              <a:latin typeface="+mn-lt"/>
            </a:endParaRPr>
          </a:p>
        </p:txBody>
      </p:sp>
      <p:sp>
        <p:nvSpPr>
          <p:cNvPr id="42" name="Google Shape;394;p27">
            <a:extLst>
              <a:ext uri="{FF2B5EF4-FFF2-40B4-BE49-F238E27FC236}">
                <a16:creationId xmlns:a16="http://schemas.microsoft.com/office/drawing/2014/main" id="{7F603AE5-D007-79AF-F747-D4B1178B99CE}"/>
              </a:ext>
            </a:extLst>
          </p:cNvPr>
          <p:cNvSpPr/>
          <p:nvPr/>
        </p:nvSpPr>
        <p:spPr>
          <a:xfrm>
            <a:off x="5002756" y="3118167"/>
            <a:ext cx="360040" cy="420734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GB" sz="3200">
                <a:solidFill>
                  <a:srgbClr val="FFFFFF"/>
                </a:solidFill>
                <a:latin typeface="+mn-lt"/>
              </a:rPr>
              <a:t>3</a:t>
            </a:r>
            <a:endParaRPr>
              <a:latin typeface="+mn-lt"/>
            </a:endParaRPr>
          </a:p>
        </p:txBody>
      </p:sp>
      <p:sp>
        <p:nvSpPr>
          <p:cNvPr id="49" name="Google Shape;136;p26">
            <a:extLst>
              <a:ext uri="{FF2B5EF4-FFF2-40B4-BE49-F238E27FC236}">
                <a16:creationId xmlns:a16="http://schemas.microsoft.com/office/drawing/2014/main" id="{7C3A4044-8683-B9B6-A917-5F5DA4E57E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872" y="77183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E0E9A"/>
                </a:solidFill>
                <a:latin typeface="+mn-lt"/>
                <a:cs typeface="Arial"/>
                <a:sym typeface="Montserrat"/>
              </a:rPr>
              <a:t>Project Objectives and Questions</a:t>
            </a:r>
            <a:endParaRPr sz="2800" b="1">
              <a:solidFill>
                <a:srgbClr val="0E0E9A"/>
              </a:solidFill>
              <a:latin typeface="+mn-lt"/>
              <a:cs typeface="Arial"/>
              <a:sym typeface="Montserrat"/>
            </a:endParaRPr>
          </a:p>
        </p:txBody>
      </p:sp>
      <p:cxnSp>
        <p:nvCxnSpPr>
          <p:cNvPr id="2" name="Google Shape;187;p4">
            <a:extLst>
              <a:ext uri="{FF2B5EF4-FFF2-40B4-BE49-F238E27FC236}">
                <a16:creationId xmlns:a16="http://schemas.microsoft.com/office/drawing/2014/main" id="{51AA16AC-35C4-6F6E-ECD4-702450140876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Google Shape;187;p4">
            <a:extLst>
              <a:ext uri="{FF2B5EF4-FFF2-40B4-BE49-F238E27FC236}">
                <a16:creationId xmlns:a16="http://schemas.microsoft.com/office/drawing/2014/main" id="{A3127E08-E6AC-59E8-198A-0485C88D6811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8440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CD339BB-7C81-331F-4143-B1C50D1CF0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D339BB-7C81-331F-4143-B1C50D1CF0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lant in a pot next to a glass of alcohol&#10;&#10;Description automatically generated">
            <a:extLst>
              <a:ext uri="{FF2B5EF4-FFF2-40B4-BE49-F238E27FC236}">
                <a16:creationId xmlns:a16="http://schemas.microsoft.com/office/drawing/2014/main" id="{101D8D09-2082-087C-A555-F2E24D3C3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00" name="Google Shape;600;p33"/>
          <p:cNvSpPr/>
          <p:nvPr/>
        </p:nvSpPr>
        <p:spPr>
          <a:xfrm>
            <a:off x="592206" y="1304754"/>
            <a:ext cx="4055994" cy="1895646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>
                <a:solidFill>
                  <a:schemeClr val="lt1"/>
                </a:solidFill>
              </a:rPr>
              <a:t>MARKET </a:t>
            </a:r>
            <a:endParaRPr lang="en-GB" sz="1000" b="1"/>
          </a:p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>
                <a:solidFill>
                  <a:schemeClr val="lt1"/>
                </a:solidFill>
              </a:rPr>
              <a:t>OVERVIEW</a:t>
            </a:r>
            <a:endParaRPr lang="en-GB" sz="1000" b="1"/>
          </a:p>
        </p:txBody>
      </p:sp>
    </p:spTree>
    <p:extLst>
      <p:ext uri="{BB962C8B-B14F-4D97-AF65-F5344CB8AC3E}">
        <p14:creationId xmlns:p14="http://schemas.microsoft.com/office/powerpoint/2010/main" val="378448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F0D2B28-304C-CAA2-DDCC-629F0AF5AA8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249198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3" imgW="7772400" imgH="10058400" progId="TCLayout.ActiveDocument.1">
                  <p:embed/>
                </p:oleObj>
              </mc:Choice>
              <mc:Fallback>
                <p:oleObj name="think-cell Slide" r:id="rId4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0D2B28-304C-CAA2-DDCC-629F0AF5A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oogle Shape;1724;p52">
            <a:extLst>
              <a:ext uri="{FF2B5EF4-FFF2-40B4-BE49-F238E27FC236}">
                <a16:creationId xmlns:a16="http://schemas.microsoft.com/office/drawing/2014/main" id="{19485539-B836-57C6-0945-E905DDCB0D65}"/>
              </a:ext>
            </a:extLst>
          </p:cNvPr>
          <p:cNvSpPr txBox="1"/>
          <p:nvPr/>
        </p:nvSpPr>
        <p:spPr>
          <a:xfrm>
            <a:off x="3320755" y="4624387"/>
            <a:ext cx="2533449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b="1" dirty="0">
                <a:solidFill>
                  <a:srgbClr val="202D74"/>
                </a:solidFill>
                <a:latin typeface="+mn-lt"/>
              </a:rPr>
              <a:t>Overall Market AP : $19, YoY = 5%</a:t>
            </a:r>
            <a:endParaRPr sz="1050" b="1" dirty="0">
              <a:solidFill>
                <a:srgbClr val="202D74"/>
              </a:solidFill>
              <a:latin typeface="+mn-lt"/>
            </a:endParaRPr>
          </a:p>
        </p:txBody>
      </p:sp>
      <p:graphicFrame>
        <p:nvGraphicFramePr>
          <p:cNvPr id="13" name="Google Shape;1761;p52">
            <a:extLst>
              <a:ext uri="{FF2B5EF4-FFF2-40B4-BE49-F238E27FC236}">
                <a16:creationId xmlns:a16="http://schemas.microsoft.com/office/drawing/2014/main" id="{B40B1141-FAB9-ECD0-EEC8-794A2B3B32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206190"/>
              </p:ext>
            </p:extLst>
          </p:nvPr>
        </p:nvGraphicFramePr>
        <p:xfrm>
          <a:off x="3862384" y="1185862"/>
          <a:ext cx="236741" cy="3400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 dirty="0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 dirty="0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002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800" b="1" i="0" u="none" strike="noStrike" dirty="0">
                          <a:solidFill>
                            <a:srgbClr val="202D74"/>
                          </a:solidFill>
                          <a:effectLst/>
                          <a:latin typeface="+mn-lt"/>
                        </a:rPr>
                        <a:t>$26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5428D91D-55E4-DB11-FCE2-2965D9AD07E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5528637"/>
              </p:ext>
            </p:extLst>
          </p:nvPr>
        </p:nvGraphicFramePr>
        <p:xfrm>
          <a:off x="1466850" y="969963"/>
          <a:ext cx="2368550" cy="383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5"/>
          </a:graphicData>
        </a:graphic>
      </p:graphicFrame>
      <p:sp>
        <p:nvSpPr>
          <p:cNvPr id="220" name="Rectangle 219">
            <a:extLst>
              <a:ext uri="{FF2B5EF4-FFF2-40B4-BE49-F238E27FC236}">
                <a16:creationId xmlns:a16="http://schemas.microsoft.com/office/drawing/2014/main" id="{416751CE-50AF-5F91-BC79-D867BF9304C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11188" y="1368425"/>
            <a:ext cx="871538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F61F1FE2-9500-45C9-8A29-14F6E6543535}" type="datetime'S''''''A''Z''E''''''R''A''''C ''''''COM''''P''A''NY ''''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SAZERAC COMPANY 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DE43A8F-BF0C-C8C7-2763-CAE86A2B46CD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665163" y="1549400"/>
            <a:ext cx="8175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E7742BC-A36E-436D-86E8-AB67325FE0C6}" type="datetime'''''''''''''F''I''''''''FT''''H GE''N''ER''''AT''''I''''''ON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FIFTH GENERATION</a:t>
            </a:fld>
            <a:endParaRPr lang="en-US" sz="800" b="1" kern="1200" dirty="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B6CE36F8-69CC-2894-69F1-D63ED1EEC04B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54101" y="1731963"/>
            <a:ext cx="428625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63253B0-C595-4D1C-BCFB-9702F028866A}" type="datetime'''J''''''IM'''''' ''''''''''''''''''''''B''E''''A''M''''''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JIM BEAM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1BA18E8-78B8-8CDD-275D-5E90609AFA09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781051" y="1914525"/>
            <a:ext cx="701675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D65E7146-AFB2-4FEC-B6C0-CF476DD6ED91}" type="datetime'''''P''E''''''RN''''''''''O''''D'' ''R''I''C''''AR''''D''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PERNOD RICARD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DB0D47A-946E-B66C-C6AD-2E928C5DBC29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933450" y="2097088"/>
            <a:ext cx="549275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18C4CEF-3EB6-48D0-8A00-18632CDDB691}" type="datetime'H''''''''EAVE''N'' ''''H''''''''''I''L''''''''''''L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HEAVEN HILL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EAD2CCE5-BC2B-31D1-74C8-3CADEC360774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100138" y="2278063"/>
            <a:ext cx="382588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FECFCF0-AB89-460D-96FA-9D74B386A43E}" type="datetime'B''''''''''''A''''''C''''''''A''''''''''''R''''''D''I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BACARDI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76F97DB-E708-51B0-D44A-0894C477ECB2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730250" y="2460625"/>
            <a:ext cx="752475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F49B547-F212-4164-9A15-33ED62DF9BBE}" type="datetime'B''''''R''O''W''''''N ''''''''''''F''''''''O''''''R''M''A''N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BROWN FORMAN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2F866FF6-A02A-1BCD-0F1D-98DED9DD50D8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1195388" y="2643188"/>
            <a:ext cx="287338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D6D34296-DE67-4459-90F4-AC000B30E680}" type="datetime'''''''''''''''''L''U''''''''''''''''''''XC''''''''''''''''O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LUXCO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A829719-0778-3ADB-0E25-E0A2B81EA574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1063625" y="2825750"/>
            <a:ext cx="41910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3FEC26B-21FC-40C5-B8B3-ADA2E45F4250}" type="datetime'''''''''''''P''R''''O''''''''X''''I''''M''O''''''''''''''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PROXIMO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EAF3F4F5-D2E2-62F3-12AC-FD60F8622069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677864" y="1185863"/>
            <a:ext cx="80486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FFA230A-48B0-4A06-9CE1-6CF46145070A}" type="datetime'D''''I''''''''A''G''''E''O'' ''A''ME''R''''I''CA''S''''''''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DIAGEO AMERICAS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F08E7CF-32AF-F089-B2ED-327BCBA9F1C3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760414" y="3189288"/>
            <a:ext cx="72231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2097AE5-A75F-4417-8AFD-99C8AC2364FA}" type="datetime'''''''MOE''''''''''''T'''''''' H''''''''E''''N''''N''''ESSY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MOET HENNESSY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8AD5354-06AF-8EE4-501F-2C1F1B6EA4B6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565151" y="3371850"/>
            <a:ext cx="917575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A4679BD-71CC-410B-9DBB-88CA9FA6CA2D}" type="datetime'''MAST''''''''''''-''JAG''''''''ER''M''''EI''S''TE''R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MAST-JAGERMEISTER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0234230-1DD9-8463-7363-611EEA55A8BF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655638" y="3554413"/>
            <a:ext cx="827088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B5802E5-5EF3-4EF1-9BA8-8F9C0A3745AE}" type="datetime'''''''''CAM''''P''''''''A''RI AM''''ER''''I''C''''''A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CAMPARI AMERICA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17A8FC6-4E2E-5711-366D-049888F433E6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987425" y="3735388"/>
            <a:ext cx="49530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E80C6BE-D717-4378-81EA-79691CE1AFAD}" type="datetime'''''O''''''L''''''''''''''''E'' ''''S''MO''KY''''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OLE SMOKY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81092EB8-8461-BAA5-8A7A-A4D6A2E29F9E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935038" y="3917950"/>
            <a:ext cx="547688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DC736B1-41E2-4E3F-BF11-4C536FA7F1A3}" type="datetime'''''MCC''''''''''''''''''OR''M''''''IC''K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MCCORMICK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FD696CE-E654-9ADD-6472-904EF7A23DBE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1123951" y="4100513"/>
            <a:ext cx="358775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8DD25FC-15DC-432B-A8D5-104FC6ECAB0E}" type="datetime'''''''P''HI''''''''''''''L''''''''''''L''I''''P''''''''S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PHILLIPS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FACC81DC-3C4C-850F-4A0C-FE92C15A933E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711200" y="4283075"/>
            <a:ext cx="771525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72E064C-CD98-4059-BB96-B920601A3DDC}" type="datetime'''R''''''E''''M''''''''Y ''''C''OIN''T''''''R''EAU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REMY COINTREAU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5F537A69-2B38-9A17-3CE4-4B44203B4AD7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430213" y="4464050"/>
            <a:ext cx="1052513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DAC52DB-12E6-458F-B40E-DC0ADF55ADC4}" type="datetime'W''''I''''L''''LI''''A''''''''M GR''A''''NT'''''' &amp;'' SON''S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WILLIAM GRANT &amp; SONS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E387C2C-09BB-51ED-3D41-F18FB0EB21F5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981075" y="3006725"/>
            <a:ext cx="501650" cy="1222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99CAA4B-B7DA-4995-8893-322568E88F5A}" type="datetime'E'''''''' ''''&amp;'''''''''' ''''''''J'''''' GALL''''''''O'''''''">
              <a:rPr lang="en-US" altLang="en-US" sz="800" b="1" kern="1200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E &amp; J GALLO</a:t>
            </a:fld>
            <a:endParaRPr lang="en-US" sz="800" b="1" kern="1200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355" name="Google Shape;1718;p52">
            <a:extLst>
              <a:ext uri="{FF2B5EF4-FFF2-40B4-BE49-F238E27FC236}">
                <a16:creationId xmlns:a16="http://schemas.microsoft.com/office/drawing/2014/main" id="{DF21FF07-BE31-E22B-15F1-C3168ABDDD5A}"/>
              </a:ext>
            </a:extLst>
          </p:cNvPr>
          <p:cNvSpPr txBox="1"/>
          <p:nvPr/>
        </p:nvSpPr>
        <p:spPr>
          <a:xfrm>
            <a:off x="251521" y="697287"/>
            <a:ext cx="4061717" cy="25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202D74"/>
                </a:solidFill>
                <a:latin typeface="+mn-lt"/>
                <a:sym typeface="Arial"/>
              </a:rPr>
              <a:t>Brand share of sales</a:t>
            </a:r>
            <a:endParaRPr dirty="0">
              <a:solidFill>
                <a:srgbClr val="202D74"/>
              </a:solidFill>
              <a:latin typeface="+mn-lt"/>
            </a:endParaRPr>
          </a:p>
        </p:txBody>
      </p:sp>
      <p:cxnSp>
        <p:nvCxnSpPr>
          <p:cNvPr id="357" name="Google Shape;187;p4">
            <a:extLst>
              <a:ext uri="{FF2B5EF4-FFF2-40B4-BE49-F238E27FC236}">
                <a16:creationId xmlns:a16="http://schemas.microsoft.com/office/drawing/2014/main" id="{6CE24BF6-A942-BF6E-29D9-532DBDC2822C}"/>
              </a:ext>
            </a:extLst>
          </p:cNvPr>
          <p:cNvCxnSpPr>
            <a:cxnSpLocks/>
          </p:cNvCxnSpPr>
          <p:nvPr/>
        </p:nvCxnSpPr>
        <p:spPr>
          <a:xfrm>
            <a:off x="251521" y="951794"/>
            <a:ext cx="406171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1748;p52">
            <a:extLst>
              <a:ext uri="{FF2B5EF4-FFF2-40B4-BE49-F238E27FC236}">
                <a16:creationId xmlns:a16="http://schemas.microsoft.com/office/drawing/2014/main" id="{82ACD00A-08C3-D903-C772-3A8250527849}"/>
              </a:ext>
            </a:extLst>
          </p:cNvPr>
          <p:cNvSpPr/>
          <p:nvPr/>
        </p:nvSpPr>
        <p:spPr>
          <a:xfrm>
            <a:off x="2062799" y="960438"/>
            <a:ext cx="929639" cy="14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02D74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Market Share (%)</a:t>
            </a:r>
            <a:endParaRPr sz="900" b="1" i="0" strike="noStrike">
              <a:solidFill>
                <a:srgbClr val="202D74"/>
              </a:solidFill>
              <a:latin typeface="+mn-lt"/>
              <a:sym typeface="Arial"/>
            </a:endParaRPr>
          </a:p>
        </p:txBody>
      </p:sp>
      <p:sp>
        <p:nvSpPr>
          <p:cNvPr id="361" name="Google Shape;1760;p52">
            <a:extLst>
              <a:ext uri="{FF2B5EF4-FFF2-40B4-BE49-F238E27FC236}">
                <a16:creationId xmlns:a16="http://schemas.microsoft.com/office/drawing/2014/main" id="{061F7FDD-D320-5C7C-F675-BD81AC7EC167}"/>
              </a:ext>
            </a:extLst>
          </p:cNvPr>
          <p:cNvSpPr txBox="1"/>
          <p:nvPr/>
        </p:nvSpPr>
        <p:spPr>
          <a:xfrm>
            <a:off x="882249" y="920750"/>
            <a:ext cx="856936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rgbClr val="202D74"/>
                </a:solidFill>
                <a:latin typeface="+mn-lt"/>
                <a:sym typeface="Arial"/>
              </a:rPr>
              <a:t>Brands</a:t>
            </a:r>
            <a:endParaRPr sz="1200">
              <a:solidFill>
                <a:srgbClr val="202D74"/>
              </a:solidFill>
              <a:latin typeface="+mn-lt"/>
            </a:endParaRPr>
          </a:p>
        </p:txBody>
      </p:sp>
      <p:sp>
        <p:nvSpPr>
          <p:cNvPr id="362" name="Google Shape;1788;p52">
            <a:extLst>
              <a:ext uri="{FF2B5EF4-FFF2-40B4-BE49-F238E27FC236}">
                <a16:creationId xmlns:a16="http://schemas.microsoft.com/office/drawing/2014/main" id="{19F717BE-AAA6-5327-B2C8-87A424FD8973}"/>
              </a:ext>
            </a:extLst>
          </p:cNvPr>
          <p:cNvSpPr txBox="1"/>
          <p:nvPr/>
        </p:nvSpPr>
        <p:spPr>
          <a:xfrm>
            <a:off x="3849579" y="922338"/>
            <a:ext cx="294143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000"/>
              <a:buFont typeface="Arial"/>
              <a:buNone/>
            </a:pPr>
            <a:r>
              <a:rPr lang="en-GB" sz="900" b="1">
                <a:solidFill>
                  <a:srgbClr val="202D74"/>
                </a:solidFill>
                <a:latin typeface="+mn-lt"/>
              </a:rPr>
              <a:t>AP</a:t>
            </a:r>
            <a:endParaRPr sz="900">
              <a:solidFill>
                <a:srgbClr val="202D74"/>
              </a:solidFill>
              <a:latin typeface="+mn-lt"/>
            </a:endParaRPr>
          </a:p>
        </p:txBody>
      </p:sp>
      <p:sp>
        <p:nvSpPr>
          <p:cNvPr id="392" name="Google Shape;1718;p52">
            <a:extLst>
              <a:ext uri="{FF2B5EF4-FFF2-40B4-BE49-F238E27FC236}">
                <a16:creationId xmlns:a16="http://schemas.microsoft.com/office/drawing/2014/main" id="{AB1BA703-6619-907A-CEA0-95B001DDD2EF}"/>
              </a:ext>
            </a:extLst>
          </p:cNvPr>
          <p:cNvSpPr txBox="1"/>
          <p:nvPr/>
        </p:nvSpPr>
        <p:spPr>
          <a:xfrm>
            <a:off x="4530680" y="733527"/>
            <a:ext cx="4061717" cy="25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202D74"/>
                </a:solidFill>
                <a:latin typeface="+mn-lt"/>
                <a:ea typeface="Arial"/>
                <a:cs typeface="Arial"/>
                <a:sym typeface="Arial"/>
              </a:rPr>
              <a:t>Brand </a:t>
            </a:r>
            <a:r>
              <a:rPr lang="en-GB" sz="1200" b="1">
                <a:solidFill>
                  <a:srgbClr val="202D74"/>
                </a:solidFill>
                <a:latin typeface="+mn-lt"/>
              </a:rPr>
              <a:t>S</a:t>
            </a:r>
            <a:r>
              <a:rPr lang="en-GB" sz="1200" b="1" i="0" u="none" strike="noStrike" cap="none">
                <a:solidFill>
                  <a:srgbClr val="202D74"/>
                </a:solidFill>
                <a:latin typeface="+mn-lt"/>
                <a:sym typeface="Arial"/>
              </a:rPr>
              <a:t>ales Growth</a:t>
            </a:r>
            <a:endParaRPr>
              <a:solidFill>
                <a:srgbClr val="202D74"/>
              </a:solidFill>
              <a:latin typeface="+mn-lt"/>
            </a:endParaRPr>
          </a:p>
        </p:txBody>
      </p:sp>
      <p:cxnSp>
        <p:nvCxnSpPr>
          <p:cNvPr id="393" name="Google Shape;187;p4">
            <a:extLst>
              <a:ext uri="{FF2B5EF4-FFF2-40B4-BE49-F238E27FC236}">
                <a16:creationId xmlns:a16="http://schemas.microsoft.com/office/drawing/2014/main" id="{81201445-E092-1051-1A17-1E5D814D1C03}"/>
              </a:ext>
            </a:extLst>
          </p:cNvPr>
          <p:cNvCxnSpPr>
            <a:cxnSpLocks/>
          </p:cNvCxnSpPr>
          <p:nvPr/>
        </p:nvCxnSpPr>
        <p:spPr>
          <a:xfrm>
            <a:off x="4530680" y="948619"/>
            <a:ext cx="43016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94" name="Google Shape;1761;p52">
            <a:extLst>
              <a:ext uri="{FF2B5EF4-FFF2-40B4-BE49-F238E27FC236}">
                <a16:creationId xmlns:a16="http://schemas.microsoft.com/office/drawing/2014/main" id="{B4CF1DF4-2043-528A-2F23-02F561FEA3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6085320"/>
              </p:ext>
            </p:extLst>
          </p:nvPr>
        </p:nvGraphicFramePr>
        <p:xfrm>
          <a:off x="8322468" y="1181100"/>
          <a:ext cx="298215" cy="3405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IN" sz="800" b="1" i="0" u="none" strike="noStrike" kern="120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IN" sz="800" b="1" i="0" u="none" strike="noStrike" kern="1200" dirty="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IN" sz="800" b="1" i="0" u="none" strike="noStrike" kern="1200" dirty="0">
                          <a:solidFill>
                            <a:srgbClr val="202D7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95" name="Google Shape;1788;p52">
            <a:extLst>
              <a:ext uri="{FF2B5EF4-FFF2-40B4-BE49-F238E27FC236}">
                <a16:creationId xmlns:a16="http://schemas.microsoft.com/office/drawing/2014/main" id="{AD110272-85D8-CC13-FA75-3D2C251A8888}"/>
              </a:ext>
            </a:extLst>
          </p:cNvPr>
          <p:cNvSpPr txBox="1"/>
          <p:nvPr/>
        </p:nvSpPr>
        <p:spPr>
          <a:xfrm>
            <a:off x="8163929" y="901700"/>
            <a:ext cx="856936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000"/>
              <a:buFont typeface="Arial"/>
              <a:buNone/>
            </a:pPr>
            <a:r>
              <a:rPr lang="en-GB" sz="900" b="1" dirty="0" err="1">
                <a:solidFill>
                  <a:srgbClr val="202D74"/>
                </a:solidFill>
                <a:latin typeface="+mn-lt"/>
                <a:ea typeface="Arial"/>
                <a:cs typeface="Arial"/>
                <a:sym typeface="Arial"/>
              </a:rPr>
              <a:t>Δ</a:t>
            </a:r>
            <a:r>
              <a:rPr lang="en-GB" sz="900" b="1" dirty="0">
                <a:solidFill>
                  <a:srgbClr val="202D74"/>
                </a:solidFill>
                <a:latin typeface="+mn-lt"/>
                <a:ea typeface="Arial"/>
                <a:cs typeface="Arial"/>
                <a:sym typeface="Arial"/>
              </a:rPr>
              <a:t> Share</a:t>
            </a:r>
            <a:r>
              <a:rPr lang="en-GB" sz="900" b="1" dirty="0">
                <a:solidFill>
                  <a:srgbClr val="202D74"/>
                </a:solidFill>
                <a:latin typeface="+mn-lt"/>
                <a:sym typeface="Arial"/>
              </a:rPr>
              <a:t>%</a:t>
            </a:r>
            <a:endParaRPr sz="900" dirty="0">
              <a:solidFill>
                <a:srgbClr val="202D74"/>
              </a:solidFill>
              <a:latin typeface="+mn-lt"/>
            </a:endParaRPr>
          </a:p>
        </p:txBody>
      </p:sp>
      <p:sp>
        <p:nvSpPr>
          <p:cNvPr id="397" name="Google Shape;1724;p52">
            <a:extLst>
              <a:ext uri="{FF2B5EF4-FFF2-40B4-BE49-F238E27FC236}">
                <a16:creationId xmlns:a16="http://schemas.microsoft.com/office/drawing/2014/main" id="{1463F804-0662-F505-40DD-F52C096C47A3}"/>
              </a:ext>
            </a:extLst>
          </p:cNvPr>
          <p:cNvSpPr txBox="1"/>
          <p:nvPr/>
        </p:nvSpPr>
        <p:spPr>
          <a:xfrm>
            <a:off x="6719811" y="4617064"/>
            <a:ext cx="1976092" cy="40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Please note:  </a:t>
            </a:r>
            <a:br>
              <a:rPr lang="en-GB" sz="750" dirty="0">
                <a:solidFill>
                  <a:srgbClr val="202D74"/>
                </a:solidFill>
                <a:latin typeface="+mn-lt"/>
              </a:rPr>
            </a:br>
            <a:r>
              <a:rPr lang="en-GB" sz="750" dirty="0">
                <a:solidFill>
                  <a:srgbClr val="202D74"/>
                </a:solidFill>
                <a:latin typeface="+mn-lt"/>
              </a:rPr>
              <a:t>1) AP = Average Price per Litres (2023)</a:t>
            </a:r>
            <a:br>
              <a:rPr lang="en-GB" sz="750" dirty="0">
                <a:solidFill>
                  <a:srgbClr val="202D74"/>
                </a:solidFill>
                <a:latin typeface="+mn-lt"/>
              </a:rPr>
            </a:br>
            <a:r>
              <a:rPr lang="en-GB" sz="750" dirty="0">
                <a:solidFill>
                  <a:srgbClr val="202D74"/>
                </a:solidFill>
                <a:latin typeface="+mn-lt"/>
              </a:rPr>
              <a:t>2) YoY% = 2023 (Oct) vs 2022(Oct)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FAFC1CA-E6C4-0EC1-E3BA-009038C5F98D}"/>
              </a:ext>
            </a:extLst>
          </p:cNvPr>
          <p:cNvGraphicFramePr/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4095006016"/>
              </p:ext>
            </p:extLst>
          </p:nvPr>
        </p:nvGraphicFramePr>
        <p:xfrm>
          <a:off x="5718175" y="969963"/>
          <a:ext cx="2619375" cy="3802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6"/>
          </a:graphicData>
        </a:graphic>
      </p:graphicFrame>
      <p:sp>
        <p:nvSpPr>
          <p:cNvPr id="462" name="Text Placeholder 2">
            <a:extLst>
              <a:ext uri="{FF2B5EF4-FFF2-40B4-BE49-F238E27FC236}">
                <a16:creationId xmlns:a16="http://schemas.microsoft.com/office/drawing/2014/main" id="{935F6354-0C61-EA63-D8E0-4940F9CD4B16}"/>
              </a:ext>
            </a:extLst>
          </p:cNvPr>
          <p:cNvSpPr txBox="1">
            <a:spLocks/>
          </p:cNvSpPr>
          <p:nvPr>
            <p:custDataLst>
              <p:tags r:id="rId23"/>
            </p:custDataLst>
          </p:nvPr>
        </p:nvSpPr>
        <p:spPr bwMode="auto">
          <a:xfrm>
            <a:off x="4792663" y="1371600"/>
            <a:ext cx="871538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51C26B9C-5C08-4F86-8988-427730761AC4}" type="datetime'''S''''''''''''A''Z''E''''''''''RAC C''O''MPA''''NY'''' ''''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SAZERAC COMPANY 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63" name="Text Placeholder 2">
            <a:extLst>
              <a:ext uri="{FF2B5EF4-FFF2-40B4-BE49-F238E27FC236}">
                <a16:creationId xmlns:a16="http://schemas.microsoft.com/office/drawing/2014/main" id="{3F743FF9-BA0A-3E19-9EB2-7644119CF38C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 bwMode="auto">
          <a:xfrm>
            <a:off x="4846638" y="1552575"/>
            <a:ext cx="817563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6AF65D35-C65C-4059-8D79-4918FFCFF2FB}" type="datetime'''''''F''''''''''IFTH'''''''' GE''''''N''''ERA''''TIO''N''''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FIFTH GENERATION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74" name="Text Placeholder 2">
            <a:extLst>
              <a:ext uri="{FF2B5EF4-FFF2-40B4-BE49-F238E27FC236}">
                <a16:creationId xmlns:a16="http://schemas.microsoft.com/office/drawing/2014/main" id="{41336121-AA62-E6DA-10A7-78D82BF9F37F}"/>
              </a:ext>
            </a:extLst>
          </p:cNvPr>
          <p:cNvSpPr txBox="1">
            <a:spLocks/>
          </p:cNvSpPr>
          <p:nvPr>
            <p:custDataLst>
              <p:tags r:id="rId25"/>
            </p:custDataLst>
          </p:nvPr>
        </p:nvSpPr>
        <p:spPr bwMode="auto">
          <a:xfrm>
            <a:off x="5235575" y="1733550"/>
            <a:ext cx="428625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BBA4FA9B-759C-4879-B287-F13D170ED9D1}" type="datetime'''''''''J''I''M'''''''''''''''''' ''''''''''''''''B''''''EAM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JIM BEAM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75" name="Text Placeholder 2">
            <a:extLst>
              <a:ext uri="{FF2B5EF4-FFF2-40B4-BE49-F238E27FC236}">
                <a16:creationId xmlns:a16="http://schemas.microsoft.com/office/drawing/2014/main" id="{C46E69A9-1501-02F6-02CB-413EA8E65534}"/>
              </a:ext>
            </a:extLst>
          </p:cNvPr>
          <p:cNvSpPr txBox="1">
            <a:spLocks/>
          </p:cNvSpPr>
          <p:nvPr>
            <p:custDataLst>
              <p:tags r:id="rId26"/>
            </p:custDataLst>
          </p:nvPr>
        </p:nvSpPr>
        <p:spPr bwMode="auto">
          <a:xfrm>
            <a:off x="4962525" y="1914525"/>
            <a:ext cx="701675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F6820DCA-B12E-48CD-9C26-23B85C946990}" type="datetime'P''''''ER''''''NO''''D'''''''''''''' R''''I''C''''''''ARD''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PERNOD RICARD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76" name="Text Placeholder 2">
            <a:extLst>
              <a:ext uri="{FF2B5EF4-FFF2-40B4-BE49-F238E27FC236}">
                <a16:creationId xmlns:a16="http://schemas.microsoft.com/office/drawing/2014/main" id="{17AC19FA-2341-B71F-2AF3-85BF06D2ECCF}"/>
              </a:ext>
            </a:extLst>
          </p:cNvPr>
          <p:cNvSpPr txBox="1">
            <a:spLocks/>
          </p:cNvSpPr>
          <p:nvPr>
            <p:custDataLst>
              <p:tags r:id="rId27"/>
            </p:custDataLst>
          </p:nvPr>
        </p:nvSpPr>
        <p:spPr bwMode="auto">
          <a:xfrm>
            <a:off x="5114925" y="2093913"/>
            <a:ext cx="549275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14C6FD3E-E8CE-4FAD-BE48-A1C20CA4F405}" type="datetime'HE''''''''''''A''V''E''''''N'''''''''' ''''HI''L''L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HEAVEN HILL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77" name="Text Placeholder 2">
            <a:extLst>
              <a:ext uri="{FF2B5EF4-FFF2-40B4-BE49-F238E27FC236}">
                <a16:creationId xmlns:a16="http://schemas.microsoft.com/office/drawing/2014/main" id="{C2ADC13E-153D-28F8-D4A2-93FAAB53794B}"/>
              </a:ext>
            </a:extLst>
          </p:cNvPr>
          <p:cNvSpPr txBox="1">
            <a:spLocks/>
          </p:cNvSpPr>
          <p:nvPr>
            <p:custDataLst>
              <p:tags r:id="rId28"/>
            </p:custDataLst>
          </p:nvPr>
        </p:nvSpPr>
        <p:spPr bwMode="auto">
          <a:xfrm>
            <a:off x="5281613" y="2274888"/>
            <a:ext cx="382588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93B07203-A263-45D2-BDF4-F39C7923AF4B}" type="datetime'''''''''B''''A''C''''A''''''''''''''''''''''''''''''''''RDI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BACARDI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78" name="Text Placeholder 2">
            <a:extLst>
              <a:ext uri="{FF2B5EF4-FFF2-40B4-BE49-F238E27FC236}">
                <a16:creationId xmlns:a16="http://schemas.microsoft.com/office/drawing/2014/main" id="{3E3C383C-3FDE-FB07-9E91-8FFE8F8772F4}"/>
              </a:ext>
            </a:extLst>
          </p:cNvPr>
          <p:cNvSpPr txBox="1">
            <a:spLocks/>
          </p:cNvSpPr>
          <p:nvPr>
            <p:custDataLst>
              <p:tags r:id="rId29"/>
            </p:custDataLst>
          </p:nvPr>
        </p:nvSpPr>
        <p:spPr bwMode="auto">
          <a:xfrm>
            <a:off x="4911726" y="2455863"/>
            <a:ext cx="752475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8F3AC48B-8FEF-423B-A94E-19F9D9DA7886}" type="datetime'B''''''''''''ROW''N'' ''''F''OR''M''A''''''''''N''''''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BROWN FORMAN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79" name="Text Placeholder 2">
            <a:extLst>
              <a:ext uri="{FF2B5EF4-FFF2-40B4-BE49-F238E27FC236}">
                <a16:creationId xmlns:a16="http://schemas.microsoft.com/office/drawing/2014/main" id="{AED208C9-0BC5-7F48-8B1D-31C4894B1DCF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 bwMode="auto">
          <a:xfrm>
            <a:off x="5376863" y="2636838"/>
            <a:ext cx="287338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6FA19E5D-7AC9-46C5-8196-A2EAE64F8CCB}" type="datetime'''''''''''''''''''''''''''''''''L''UX''C''''''''''O''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LUXCO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80" name="Text Placeholder 2">
            <a:extLst>
              <a:ext uri="{FF2B5EF4-FFF2-40B4-BE49-F238E27FC236}">
                <a16:creationId xmlns:a16="http://schemas.microsoft.com/office/drawing/2014/main" id="{897C67B1-833B-48C8-1A9C-924E2D8484ED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 bwMode="auto">
          <a:xfrm>
            <a:off x="5245100" y="2816225"/>
            <a:ext cx="4191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EC067A5A-E44C-491B-9D03-EDD3205F37F4}" type="datetime'P''RO''''''''''''XI''''''''''''''''''''''''''''MO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PROXIMO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60" name="Text Placeholder 2">
            <a:extLst>
              <a:ext uri="{FF2B5EF4-FFF2-40B4-BE49-F238E27FC236}">
                <a16:creationId xmlns:a16="http://schemas.microsoft.com/office/drawing/2014/main" id="{50CBCF90-751A-EB19-4E2A-76D75CAE15DE}"/>
              </a:ext>
            </a:extLst>
          </p:cNvPr>
          <p:cNvSpPr txBox="1">
            <a:spLocks/>
          </p:cNvSpPr>
          <p:nvPr>
            <p:custDataLst>
              <p:tags r:id="rId32"/>
            </p:custDataLst>
          </p:nvPr>
        </p:nvSpPr>
        <p:spPr bwMode="auto">
          <a:xfrm>
            <a:off x="4859338" y="1192213"/>
            <a:ext cx="804863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2DB1E6DC-EFF6-401D-A73E-518173275F31}" type="datetime'''D''''''I''''A''''''G''''''''E''O AME''''''''''RI''C''''AS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DIAGEO AMERICAS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82" name="Text Placeholder 2">
            <a:extLst>
              <a:ext uri="{FF2B5EF4-FFF2-40B4-BE49-F238E27FC236}">
                <a16:creationId xmlns:a16="http://schemas.microsoft.com/office/drawing/2014/main" id="{3AEAE0C9-95F8-0227-1D54-6ADC517B6B1A}"/>
              </a:ext>
            </a:extLst>
          </p:cNvPr>
          <p:cNvSpPr txBox="1">
            <a:spLocks/>
          </p:cNvSpPr>
          <p:nvPr>
            <p:custDataLst>
              <p:tags r:id="rId33"/>
            </p:custDataLst>
          </p:nvPr>
        </p:nvSpPr>
        <p:spPr bwMode="auto">
          <a:xfrm>
            <a:off x="4941889" y="3178175"/>
            <a:ext cx="722313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FFA9723D-992B-4953-A157-B413A2FC887F}" type="datetime'MO''ET'''''' H''''''''EN''''NE''''SS''''''''''Y''''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MOET HENNESSY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83" name="Text Placeholder 2">
            <a:extLst>
              <a:ext uri="{FF2B5EF4-FFF2-40B4-BE49-F238E27FC236}">
                <a16:creationId xmlns:a16="http://schemas.microsoft.com/office/drawing/2014/main" id="{5ED62FEB-A8B1-444C-A076-AB51A443B306}"/>
              </a:ext>
            </a:extLst>
          </p:cNvPr>
          <p:cNvSpPr txBox="1">
            <a:spLocks/>
          </p:cNvSpPr>
          <p:nvPr>
            <p:custDataLst>
              <p:tags r:id="rId34"/>
            </p:custDataLst>
          </p:nvPr>
        </p:nvSpPr>
        <p:spPr bwMode="auto">
          <a:xfrm>
            <a:off x="4746626" y="3359150"/>
            <a:ext cx="917575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BC9DC9E0-303D-4912-95F7-EC43142FDC19}" type="datetime'''''''M''''AST-''J''''AG''E''''''''RM''''EI''''''''''STER''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MAST-JAGERMEISTER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84" name="Text Placeholder 2">
            <a:extLst>
              <a:ext uri="{FF2B5EF4-FFF2-40B4-BE49-F238E27FC236}">
                <a16:creationId xmlns:a16="http://schemas.microsoft.com/office/drawing/2014/main" id="{7B1DCFF7-594C-EC3D-F5FF-84F8885AC702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auto">
          <a:xfrm>
            <a:off x="4837113" y="3538538"/>
            <a:ext cx="827088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659EBE21-ED4B-40A2-A758-455443817392}" type="datetime'''''''''''C''AM''''PA''RI'''''' A''ME''''R''''''IC''A''''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CAMPARI AMERICA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85" name="Text Placeholder 2">
            <a:extLst>
              <a:ext uri="{FF2B5EF4-FFF2-40B4-BE49-F238E27FC236}">
                <a16:creationId xmlns:a16="http://schemas.microsoft.com/office/drawing/2014/main" id="{EB9FC3A2-A437-A488-7A34-77FB26E69D41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auto">
          <a:xfrm>
            <a:off x="5168900" y="3719513"/>
            <a:ext cx="4953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84D3376E-18F5-4CBF-9520-C15B25508953}" type="datetime'''''''O''''''''''''L''''''E'' ''''''''S''''''M''''OKY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OLE SMOKY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86" name="Text Placeholder 2">
            <a:extLst>
              <a:ext uri="{FF2B5EF4-FFF2-40B4-BE49-F238E27FC236}">
                <a16:creationId xmlns:a16="http://schemas.microsoft.com/office/drawing/2014/main" id="{BD5F19A1-C5E4-FAEE-70B2-31C39223E25D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auto">
          <a:xfrm>
            <a:off x="5116513" y="3900488"/>
            <a:ext cx="547688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3088B9E3-A21D-4741-B100-751115DABD80}" type="datetime'''''''''M''''C''CO''''''''''R''''''M''''I''''C''''''''''''K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MCCORMICK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87" name="Text Placeholder 2">
            <a:extLst>
              <a:ext uri="{FF2B5EF4-FFF2-40B4-BE49-F238E27FC236}">
                <a16:creationId xmlns:a16="http://schemas.microsoft.com/office/drawing/2014/main" id="{D00B90D6-9A44-E5C3-CAF7-54A00AC0BB20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auto">
          <a:xfrm>
            <a:off x="5305425" y="4081463"/>
            <a:ext cx="358775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484F146A-1A08-494A-9ADA-60524FC5C3F9}" type="datetime'''''''''''''''''''''PHIL''L''IP''''S''''''''''''''''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PHILLIPS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88" name="Text Placeholder 2">
            <a:extLst>
              <a:ext uri="{FF2B5EF4-FFF2-40B4-BE49-F238E27FC236}">
                <a16:creationId xmlns:a16="http://schemas.microsoft.com/office/drawing/2014/main" id="{FA793458-6143-FE56-B247-21F20768010B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auto">
          <a:xfrm>
            <a:off x="4892675" y="4260850"/>
            <a:ext cx="771525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E7CCBF3A-F56E-4080-A94F-29CBA477340D}" type="datetime'''''''''''''RE''M''''''Y'' ''''''''''COI''''NT''RE''''AU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REMY COINTREAU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89" name="Text Placeholder 2">
            <a:extLst>
              <a:ext uri="{FF2B5EF4-FFF2-40B4-BE49-F238E27FC236}">
                <a16:creationId xmlns:a16="http://schemas.microsoft.com/office/drawing/2014/main" id="{547F25B3-6243-6CAB-70C9-8377D38BA6C6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auto">
          <a:xfrm>
            <a:off x="4611688" y="4441825"/>
            <a:ext cx="1052513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CF221412-F501-4DB3-A3E7-5103D8AB3649}" type="datetime'WI''LL''IA''''M'''' ''G''R''''''''A''NT &amp; S''''''O''''N''''S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WILLIAM GRANT &amp; SONS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481" name="Text Placeholder 2">
            <a:extLst>
              <a:ext uri="{FF2B5EF4-FFF2-40B4-BE49-F238E27FC236}">
                <a16:creationId xmlns:a16="http://schemas.microsoft.com/office/drawing/2014/main" id="{E948377F-9CB5-116D-5987-38853CD73746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auto">
          <a:xfrm>
            <a:off x="5162550" y="2997200"/>
            <a:ext cx="50165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41B36408-77AE-42C8-AF97-DA6F4FCCA24D}" type="datetime'E'''''''' &amp;'''''''' ''''J'' ''G''A''''''''LL''''''''O'''''''''">
              <a:rPr lang="en-US" altLang="en-US" sz="800" b="1" smtClean="0">
                <a:solidFill>
                  <a:srgbClr val="202D74"/>
                </a:solidFill>
                <a:ea typeface="+mn-lt"/>
                <a:cs typeface="+mn-lt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E &amp; J GALLO</a:t>
            </a:fld>
            <a:endParaRPr lang="en-US" sz="800" b="1">
              <a:solidFill>
                <a:srgbClr val="202D74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513" name="Google Shape;1748;p52">
            <a:extLst>
              <a:ext uri="{FF2B5EF4-FFF2-40B4-BE49-F238E27FC236}">
                <a16:creationId xmlns:a16="http://schemas.microsoft.com/office/drawing/2014/main" id="{688F9552-7DB7-C3DC-66A2-B6C393225819}"/>
              </a:ext>
            </a:extLst>
          </p:cNvPr>
          <p:cNvSpPr/>
          <p:nvPr/>
        </p:nvSpPr>
        <p:spPr>
          <a:xfrm>
            <a:off x="6302032" y="939800"/>
            <a:ext cx="1052739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02D74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YoY Growth (%)</a:t>
            </a:r>
            <a:endParaRPr sz="900" b="1" i="0" strike="noStrike">
              <a:solidFill>
                <a:srgbClr val="202D74"/>
              </a:solidFill>
              <a:latin typeface="+mn-lt"/>
              <a:sym typeface="Arial"/>
            </a:endParaRPr>
          </a:p>
        </p:txBody>
      </p:sp>
      <p:sp>
        <p:nvSpPr>
          <p:cNvPr id="514" name="Google Shape;1760;p52">
            <a:extLst>
              <a:ext uri="{FF2B5EF4-FFF2-40B4-BE49-F238E27FC236}">
                <a16:creationId xmlns:a16="http://schemas.microsoft.com/office/drawing/2014/main" id="{C380FDA9-2C56-561B-7B6B-4F7C20FB3C18}"/>
              </a:ext>
            </a:extLst>
          </p:cNvPr>
          <p:cNvSpPr txBox="1"/>
          <p:nvPr/>
        </p:nvSpPr>
        <p:spPr>
          <a:xfrm>
            <a:off x="4882344" y="908050"/>
            <a:ext cx="856936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rgbClr val="202D74"/>
                </a:solidFill>
                <a:latin typeface="+mn-lt"/>
                <a:sym typeface="Arial"/>
              </a:rPr>
              <a:t>Brands</a:t>
            </a:r>
            <a:endParaRPr sz="1200">
              <a:solidFill>
                <a:srgbClr val="202D74"/>
              </a:solidFill>
              <a:latin typeface="+mn-lt"/>
            </a:endParaRPr>
          </a:p>
        </p:txBody>
      </p:sp>
      <p:sp>
        <p:nvSpPr>
          <p:cNvPr id="535" name="Google Shape;2868;p73">
            <a:extLst>
              <a:ext uri="{FF2B5EF4-FFF2-40B4-BE49-F238E27FC236}">
                <a16:creationId xmlns:a16="http://schemas.microsoft.com/office/drawing/2014/main" id="{9D97CA95-641B-10B3-AC0E-92FF8944C084}"/>
              </a:ext>
            </a:extLst>
          </p:cNvPr>
          <p:cNvSpPr/>
          <p:nvPr/>
        </p:nvSpPr>
        <p:spPr>
          <a:xfrm>
            <a:off x="400562" y="2221846"/>
            <a:ext cx="8520600" cy="17145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98F8BE5D-BEC0-85A7-609C-02B7F82786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302" y="63331"/>
            <a:ext cx="8520600" cy="439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E0E9A"/>
                </a:solidFill>
                <a:latin typeface="+mn-lt"/>
                <a:cs typeface="Arial"/>
                <a:sym typeface="Montserrat"/>
              </a:rPr>
              <a:t>Bacardi experiences negative YoY growth and decrease in market share</a:t>
            </a:r>
          </a:p>
        </p:txBody>
      </p:sp>
      <p:cxnSp>
        <p:nvCxnSpPr>
          <p:cNvPr id="15" name="Google Shape;187;p4">
            <a:extLst>
              <a:ext uri="{FF2B5EF4-FFF2-40B4-BE49-F238E27FC236}">
                <a16:creationId xmlns:a16="http://schemas.microsoft.com/office/drawing/2014/main" id="{9C63E0BD-EC82-9FC0-1A63-992DE6F4B4F4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1790;p52">
            <a:extLst>
              <a:ext uri="{FF2B5EF4-FFF2-40B4-BE49-F238E27FC236}">
                <a16:creationId xmlns:a16="http://schemas.microsoft.com/office/drawing/2014/main" id="{02667802-0328-DED4-FAF7-1385939A8A85}"/>
              </a:ext>
            </a:extLst>
          </p:cNvPr>
          <p:cNvSpPr txBox="1"/>
          <p:nvPr/>
        </p:nvSpPr>
        <p:spPr>
          <a:xfrm>
            <a:off x="359532" y="4631624"/>
            <a:ext cx="1976092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Source: </a:t>
            </a:r>
            <a:r>
              <a:rPr lang="en-GB" sz="750" dirty="0" err="1">
                <a:solidFill>
                  <a:srgbClr val="202D74"/>
                </a:solidFill>
                <a:latin typeface="+mn-lt"/>
              </a:rPr>
              <a:t>data.iowa.gov</a:t>
            </a:r>
            <a:r>
              <a:rPr lang="en-GB" sz="750" dirty="0">
                <a:solidFill>
                  <a:srgbClr val="202D74"/>
                </a:solidFill>
                <a:latin typeface="+mn-lt"/>
              </a:rPr>
              <a:t>: 2023-2022 (YTD)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958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54DB83-C745-5016-4B7D-ADF5ED269A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320719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0" imgW="7772400" imgH="10058400" progId="TCLayout.ActiveDocument.1">
                  <p:embed/>
                </p:oleObj>
              </mc:Choice>
              <mc:Fallback>
                <p:oleObj name="think-cell Slide" r:id="rId70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454DB83-C745-5016-4B7D-ADF5ED269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Google Shape;1811;p53">
            <a:extLst>
              <a:ext uri="{FF2B5EF4-FFF2-40B4-BE49-F238E27FC236}">
                <a16:creationId xmlns:a16="http://schemas.microsoft.com/office/drawing/2014/main" id="{8D195171-A844-8423-E1B7-BB489DDD588A}"/>
              </a:ext>
            </a:extLst>
          </p:cNvPr>
          <p:cNvSpPr/>
          <p:nvPr/>
        </p:nvSpPr>
        <p:spPr>
          <a:xfrm>
            <a:off x="7101988" y="1762125"/>
            <a:ext cx="1790492" cy="189838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E0E9A"/>
              </a:buClr>
              <a:buSzPts val="1200"/>
            </a:pPr>
            <a:r>
              <a:rPr lang="en-GB" sz="900" b="1" dirty="0">
                <a:solidFill>
                  <a:srgbClr val="202D74"/>
                </a:solidFill>
              </a:rPr>
              <a:t>Comments &amp; Insights:</a:t>
            </a:r>
            <a:endParaRPr sz="1050" dirty="0">
              <a:solidFill>
                <a:srgbClr val="202D74"/>
              </a:solidFill>
            </a:endParaRPr>
          </a:p>
          <a:p>
            <a:pPr marL="128588" indent="-128588">
              <a:spcBef>
                <a:spcPts val="45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GB" sz="750" b="1" dirty="0">
                <a:solidFill>
                  <a:srgbClr val="202D74"/>
                </a:solidFill>
              </a:rPr>
              <a:t>Growing Brands: </a:t>
            </a:r>
            <a:r>
              <a:rPr lang="en-GB" sz="750" dirty="0">
                <a:solidFill>
                  <a:srgbClr val="202D74"/>
                </a:solidFill>
              </a:rPr>
              <a:t>Fifth Generation and Sazerac are growing above market pace</a:t>
            </a:r>
            <a:endParaRPr sz="1050" dirty="0">
              <a:solidFill>
                <a:srgbClr val="202D74"/>
              </a:solidFill>
            </a:endParaRPr>
          </a:p>
          <a:p>
            <a:pPr marL="128588" indent="-128588">
              <a:spcBef>
                <a:spcPts val="90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GB" sz="750" b="1" dirty="0">
                <a:solidFill>
                  <a:srgbClr val="202D74"/>
                </a:solidFill>
              </a:rPr>
              <a:t>Market: </a:t>
            </a:r>
            <a:r>
              <a:rPr lang="en-GB" sz="750" dirty="0">
                <a:solidFill>
                  <a:srgbClr val="202D74"/>
                </a:solidFill>
              </a:rPr>
              <a:t>The market is growing in both value and volume</a:t>
            </a:r>
            <a:endParaRPr sz="1050" dirty="0">
              <a:solidFill>
                <a:srgbClr val="202D74"/>
              </a:solidFill>
            </a:endParaRPr>
          </a:p>
          <a:p>
            <a:pPr marL="128588" indent="-128588">
              <a:spcBef>
                <a:spcPts val="900"/>
              </a:spcBef>
              <a:buClr>
                <a:srgbClr val="0E0E9A"/>
              </a:buClr>
              <a:buSzPts val="1000"/>
              <a:buFont typeface="Noto Sans Symbols"/>
              <a:buChar char="▪"/>
            </a:pPr>
            <a:r>
              <a:rPr lang="en-GB" sz="750" b="1" dirty="0">
                <a:solidFill>
                  <a:srgbClr val="202D74"/>
                </a:solidFill>
              </a:rPr>
              <a:t>Bacardi:</a:t>
            </a:r>
            <a:r>
              <a:rPr lang="en-GB" sz="750" dirty="0">
                <a:solidFill>
                  <a:srgbClr val="202D74"/>
                </a:solidFill>
              </a:rPr>
              <a:t> Our brand is growing below market pace both in terms of value and volume</a:t>
            </a:r>
            <a:endParaRPr sz="900" dirty="0">
              <a:solidFill>
                <a:srgbClr val="202D74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3100DF-E1EC-DF4E-0D77-AA34088A75BA}"/>
              </a:ext>
            </a:extLst>
          </p:cNvPr>
          <p:cNvCxnSpPr/>
          <p:nvPr>
            <p:custDataLst>
              <p:tags r:id="rId2"/>
            </p:custDataLst>
          </p:nvPr>
        </p:nvCxnSpPr>
        <p:spPr bwMode="auto">
          <a:xfrm flipH="1">
            <a:off x="612775" y="2092325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E2E3E73-F0E4-C012-985E-18C8B6FFA22A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 flipH="1">
            <a:off x="612775" y="1176338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E24BF4F9-D13C-9077-6FC0-A5AD3E9D132B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H="1">
            <a:off x="612775" y="4265613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9A29CC4A-AA1A-DBD9-ABF9-5910A080A215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>
            <a:off x="612775" y="1328738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C8571922-7943-22AC-2C46-9E186F22972F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 flipH="1">
            <a:off x="612775" y="4078288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BF7F7A-8E00-8B89-AC8C-24EA820A90E6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612775" y="1481138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4B0BE1-B053-513B-A9EC-68F888FEAED6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 flipH="1">
            <a:off x="612775" y="3925888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D11AF8B8-25D5-32D1-E0D9-2F13F3A7F5AF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H="1">
            <a:off x="612775" y="1635125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6D3C76A2-02E4-D6E1-0EB5-A2B30FCC6DD0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 flipH="1">
            <a:off x="612775" y="3773488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E14A93-1B56-9D11-4946-92BEE18CE939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 flipH="1">
            <a:off x="612775" y="1787525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D1325B-F52F-C82A-1644-18C541588FF8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 flipH="1">
            <a:off x="612775" y="3619500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34A5D0BB-9F77-F398-EDA4-27A1042277B4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 flipH="1">
            <a:off x="612775" y="1939925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3299CACE-40D2-00F5-61E7-EAC07D1FC1D8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>
            <a:off x="612775" y="3467100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7707650B-7B25-21F9-DC37-01604890B233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 flipH="1">
            <a:off x="612775" y="2244725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36A4D5-6865-FA25-E68B-01E9CC6BEF3E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 flipH="1">
            <a:off x="612775" y="3314700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F4532C5-AD4E-3393-2CEB-6D7BDE16AAD2}"/>
              </a:ext>
            </a:extLst>
          </p:cNvPr>
          <p:cNvCxnSpPr/>
          <p:nvPr>
            <p:custDataLst>
              <p:tags r:id="rId17"/>
            </p:custDataLst>
          </p:nvPr>
        </p:nvCxnSpPr>
        <p:spPr bwMode="auto">
          <a:xfrm flipH="1">
            <a:off x="612775" y="2398713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BEA35221-5D50-5423-5449-2ACF77064E29}"/>
              </a:ext>
            </a:extLst>
          </p:cNvPr>
          <p:cNvCxnSpPr/>
          <p:nvPr>
            <p:custDataLst>
              <p:tags r:id="rId18"/>
            </p:custDataLst>
          </p:nvPr>
        </p:nvCxnSpPr>
        <p:spPr bwMode="auto">
          <a:xfrm flipH="1">
            <a:off x="612775" y="3162300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F2B96CA7-25DE-E95F-3452-4F66726F256C}"/>
              </a:ext>
            </a:extLst>
          </p:cNvPr>
          <p:cNvCxnSpPr/>
          <p:nvPr>
            <p:custDataLst>
              <p:tags r:id="rId19"/>
            </p:custDataLst>
          </p:nvPr>
        </p:nvCxnSpPr>
        <p:spPr bwMode="auto">
          <a:xfrm flipH="1">
            <a:off x="612775" y="2551113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D67D20-FF68-62EB-4CBB-53238EFA753C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 flipH="1">
            <a:off x="612775" y="3009900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94C046-8D06-53A8-71D1-A453630751B5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 flipH="1">
            <a:off x="612775" y="2703513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8386C6C4-2DF5-5CEF-3AE3-B888914D18F2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 flipH="1">
            <a:off x="612775" y="2855913"/>
            <a:ext cx="333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56" name="Chart 455">
            <a:extLst>
              <a:ext uri="{FF2B5EF4-FFF2-40B4-BE49-F238E27FC236}">
                <a16:creationId xmlns:a16="http://schemas.microsoft.com/office/drawing/2014/main" id="{D79CF499-7570-A3F3-D66A-6942CF30B1E7}"/>
              </a:ext>
            </a:extLst>
          </p:cNvPr>
          <p:cNvGraphicFramePr/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838508354"/>
              </p:ext>
            </p:extLst>
          </p:nvPr>
        </p:nvGraphicFramePr>
        <p:xfrm>
          <a:off x="469900" y="1093788"/>
          <a:ext cx="6645275" cy="347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2"/>
          </a:graphicData>
        </a:graphic>
      </p:graphicFrame>
      <p:sp>
        <p:nvSpPr>
          <p:cNvPr id="504" name="Text Placeholder 2">
            <a:extLst>
              <a:ext uri="{FF2B5EF4-FFF2-40B4-BE49-F238E27FC236}">
                <a16:creationId xmlns:a16="http://schemas.microsoft.com/office/drawing/2014/main" id="{79A2DF48-739A-4795-42B9-84D850DA3FB4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 bwMode="gray">
          <a:xfrm>
            <a:off x="393700" y="2805113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90225961-06FA-43BC-89B3-1668A16E0810}" type="datetime'''''''''''''''1''''''''0''''''2''''''''''''''''''''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102</a:t>
            </a:fld>
            <a:endParaRPr lang="en-US" sz="800" b="1"/>
          </a:p>
        </p:txBody>
      </p:sp>
      <p:sp>
        <p:nvSpPr>
          <p:cNvPr id="505" name="Text Placeholder 2">
            <a:extLst>
              <a:ext uri="{FF2B5EF4-FFF2-40B4-BE49-F238E27FC236}">
                <a16:creationId xmlns:a16="http://schemas.microsoft.com/office/drawing/2014/main" id="{2167C394-CFB3-6501-8D76-91985EE7B4D9}"/>
              </a:ext>
            </a:extLst>
          </p:cNvPr>
          <p:cNvSpPr txBox="1">
            <a:spLocks/>
          </p:cNvSpPr>
          <p:nvPr>
            <p:custDataLst>
              <p:tags r:id="rId25"/>
            </p:custDataLst>
          </p:nvPr>
        </p:nvSpPr>
        <p:spPr bwMode="gray">
          <a:xfrm>
            <a:off x="393700" y="2500313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FE6F21FF-0FFB-46EE-A39D-B8CFC91B3B4B}" type="datetime'''''1''''''0''''''''''''''''''''''''''''''''4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104</a:t>
            </a:fld>
            <a:endParaRPr lang="en-US" sz="800" b="1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AF6C5B-355C-F371-A7FE-00F42A09E5B5}"/>
              </a:ext>
            </a:extLst>
          </p:cNvPr>
          <p:cNvSpPr txBox="1">
            <a:spLocks/>
          </p:cNvSpPr>
          <p:nvPr>
            <p:custDataLst>
              <p:tags r:id="rId26"/>
            </p:custDataLst>
          </p:nvPr>
        </p:nvSpPr>
        <p:spPr bwMode="gray">
          <a:xfrm>
            <a:off x="393700" y="2959100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8AFAFC17-D46B-4C67-8032-57754C8C2FEC}" type="datetime'''''''''''''''''''''1''''''''''''''''''0''''''1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101</a:t>
            </a:fld>
            <a:endParaRPr lang="en-US" sz="800" b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D0524FA-9608-50F7-1B51-F549A76BDD80}"/>
              </a:ext>
            </a:extLst>
          </p:cNvPr>
          <p:cNvSpPr txBox="1">
            <a:spLocks/>
          </p:cNvSpPr>
          <p:nvPr>
            <p:custDataLst>
              <p:tags r:id="rId27"/>
            </p:custDataLst>
          </p:nvPr>
        </p:nvSpPr>
        <p:spPr bwMode="gray">
          <a:xfrm>
            <a:off x="393700" y="2347913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A7C19867-1FCD-436C-B510-D9E7DAAD6A86}" type="datetime'1''''''0''''''''''''''''''''''''''''''''''''5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105</a:t>
            </a:fld>
            <a:endParaRPr lang="en-US" sz="800" b="1" dirty="0"/>
          </a:p>
        </p:txBody>
      </p:sp>
      <p:sp>
        <p:nvSpPr>
          <p:cNvPr id="503" name="Text Placeholder 2">
            <a:extLst>
              <a:ext uri="{FF2B5EF4-FFF2-40B4-BE49-F238E27FC236}">
                <a16:creationId xmlns:a16="http://schemas.microsoft.com/office/drawing/2014/main" id="{D8898662-84A2-C1D9-D464-668CE1795686}"/>
              </a:ext>
            </a:extLst>
          </p:cNvPr>
          <p:cNvSpPr txBox="1">
            <a:spLocks/>
          </p:cNvSpPr>
          <p:nvPr>
            <p:custDataLst>
              <p:tags r:id="rId28"/>
            </p:custDataLst>
          </p:nvPr>
        </p:nvSpPr>
        <p:spPr bwMode="gray">
          <a:xfrm>
            <a:off x="393700" y="3111500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004EFE3C-1F38-4712-9ECC-A62A8C864A46}" type="datetime'''''''1''''''''''''''''''''''''''''''''''''00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100</a:t>
            </a:fld>
            <a:endParaRPr lang="en-US" sz="800" b="1"/>
          </a:p>
        </p:txBody>
      </p:sp>
      <p:sp>
        <p:nvSpPr>
          <p:cNvPr id="506" name="Text Placeholder 2">
            <a:extLst>
              <a:ext uri="{FF2B5EF4-FFF2-40B4-BE49-F238E27FC236}">
                <a16:creationId xmlns:a16="http://schemas.microsoft.com/office/drawing/2014/main" id="{0E2D1AC0-3157-E3D2-110B-CF5E1A105A80}"/>
              </a:ext>
            </a:extLst>
          </p:cNvPr>
          <p:cNvSpPr txBox="1">
            <a:spLocks/>
          </p:cNvSpPr>
          <p:nvPr>
            <p:custDataLst>
              <p:tags r:id="rId29"/>
            </p:custDataLst>
          </p:nvPr>
        </p:nvSpPr>
        <p:spPr bwMode="gray">
          <a:xfrm>
            <a:off x="393700" y="2193925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756FDB4D-282B-4CFA-A5E8-C80FB253FD87}" type="datetime'''''''''''''''''''''''''''''''''''''1''''''0''''''6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106</a:t>
            </a:fld>
            <a:endParaRPr lang="en-US" sz="800" b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EE249EA-6DFC-0B44-D15B-05C3AFEB6C71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 bwMode="gray">
          <a:xfrm>
            <a:off x="444500" y="3263900"/>
            <a:ext cx="1016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BAFD7E54-6582-495C-B9C9-C0DD92518E9F}" type="datetime'''''''''''''9''9''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99</a:t>
            </a:fld>
            <a:endParaRPr lang="en-US" sz="800" b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4071AE-A145-8AEA-B7C2-EFD7EC34F25B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 bwMode="gray">
          <a:xfrm>
            <a:off x="393700" y="2041525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994D710F-A021-4B99-ABC1-F284629AFBB0}" type="datetime'''1''''''0''''''''''''''''''''''''''''7''''''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107</a:t>
            </a:fld>
            <a:endParaRPr lang="en-US" sz="800" b="1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CD2139C-F839-9A14-27A5-14767225771D}"/>
              </a:ext>
            </a:extLst>
          </p:cNvPr>
          <p:cNvSpPr txBox="1">
            <a:spLocks/>
          </p:cNvSpPr>
          <p:nvPr>
            <p:custDataLst>
              <p:tags r:id="rId32"/>
            </p:custDataLst>
          </p:nvPr>
        </p:nvSpPr>
        <p:spPr bwMode="gray">
          <a:xfrm>
            <a:off x="393700" y="2652713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564627B5-9925-4ED7-AEA3-6FC16FC18A3E}" type="datetime'1''''''''''''''''''''0''''''''''''''''''''''''''''''3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103</a:t>
            </a:fld>
            <a:endParaRPr lang="en-US" sz="800" b="1" dirty="0"/>
          </a:p>
        </p:txBody>
      </p:sp>
      <p:sp>
        <p:nvSpPr>
          <p:cNvPr id="507" name="Text Placeholder 2">
            <a:extLst>
              <a:ext uri="{FF2B5EF4-FFF2-40B4-BE49-F238E27FC236}">
                <a16:creationId xmlns:a16="http://schemas.microsoft.com/office/drawing/2014/main" id="{F9386BE5-CB09-A18D-EAD6-2EC04B8E0B37}"/>
              </a:ext>
            </a:extLst>
          </p:cNvPr>
          <p:cNvSpPr txBox="1">
            <a:spLocks/>
          </p:cNvSpPr>
          <p:nvPr>
            <p:custDataLst>
              <p:tags r:id="rId33"/>
            </p:custDataLst>
          </p:nvPr>
        </p:nvSpPr>
        <p:spPr bwMode="gray">
          <a:xfrm>
            <a:off x="393700" y="1889125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C79F7D6B-8561-41B3-A267-22DA46FC03DB}" type="datetime'''''''''''''1''0''''''''''''''''''''8''''''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108</a:t>
            </a:fld>
            <a:endParaRPr lang="en-US" sz="800" b="1"/>
          </a:p>
        </p:txBody>
      </p:sp>
      <p:sp>
        <p:nvSpPr>
          <p:cNvPr id="502" name="Text Placeholder 2">
            <a:extLst>
              <a:ext uri="{FF2B5EF4-FFF2-40B4-BE49-F238E27FC236}">
                <a16:creationId xmlns:a16="http://schemas.microsoft.com/office/drawing/2014/main" id="{4F6EDF13-2E20-42B9-7FC3-C16EECFC5BB8}"/>
              </a:ext>
            </a:extLst>
          </p:cNvPr>
          <p:cNvSpPr txBox="1">
            <a:spLocks/>
          </p:cNvSpPr>
          <p:nvPr>
            <p:custDataLst>
              <p:tags r:id="rId34"/>
            </p:custDataLst>
          </p:nvPr>
        </p:nvSpPr>
        <p:spPr bwMode="gray">
          <a:xfrm>
            <a:off x="444500" y="3416300"/>
            <a:ext cx="1016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31DD0693-7D1B-4D7D-B023-C724854A0137}" type="datetime'''9''''''''''8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98</a:t>
            </a:fld>
            <a:endParaRPr lang="en-US" sz="800" b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6B58D79-F99C-67CA-25EE-0240ADC52957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gray">
          <a:xfrm>
            <a:off x="393700" y="1736725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4A20057E-813C-491B-8CB1-FD35F665795C}" type="datetime'''''''''''''10''''''''''9''''''''''''''''''''''''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109</a:t>
            </a:fld>
            <a:endParaRPr lang="en-US" sz="800" b="1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B529745-B6A4-B55B-EEC2-0434EC164E12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gray">
          <a:xfrm>
            <a:off x="444500" y="3568700"/>
            <a:ext cx="1016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2517A162-ADDA-462E-BD62-CFFC5DB5CD17}" type="datetime'''''''''''''''9''''''''''''7''''''''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97</a:t>
            </a:fld>
            <a:endParaRPr lang="en-US" sz="800" b="1" dirty="0"/>
          </a:p>
        </p:txBody>
      </p:sp>
      <p:sp>
        <p:nvSpPr>
          <p:cNvPr id="508" name="Text Placeholder 2">
            <a:extLst>
              <a:ext uri="{FF2B5EF4-FFF2-40B4-BE49-F238E27FC236}">
                <a16:creationId xmlns:a16="http://schemas.microsoft.com/office/drawing/2014/main" id="{918C68CA-BFEB-FE40-5F52-327C7A9AA216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gray">
          <a:xfrm>
            <a:off x="393700" y="1584325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380CEA35-7B94-42F1-9343-118DB5C2F9E1}" type="datetime'''''''''''''''''1''''''''''''''1''0''''''''''''''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110</a:t>
            </a:fld>
            <a:endParaRPr lang="en-US" sz="800" b="1"/>
          </a:p>
        </p:txBody>
      </p:sp>
      <p:sp>
        <p:nvSpPr>
          <p:cNvPr id="501" name="Text Placeholder 2">
            <a:extLst>
              <a:ext uri="{FF2B5EF4-FFF2-40B4-BE49-F238E27FC236}">
                <a16:creationId xmlns:a16="http://schemas.microsoft.com/office/drawing/2014/main" id="{6FA5D757-C17F-4800-898D-9FC1223090D1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gray">
          <a:xfrm>
            <a:off x="444500" y="3722688"/>
            <a:ext cx="1016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B03BFDAE-5811-4394-9460-B7E0DE62CC9D}" type="datetime'''''''''''''''''''''''''''9''''''''''''''6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96</a:t>
            </a:fld>
            <a:endParaRPr lang="en-US" sz="800" b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5EEE528-B692-001B-9AEE-77AAEE9EB480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gray">
          <a:xfrm>
            <a:off x="393700" y="1430338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3FE051BA-40A8-4318-B968-50ACC683DB2E}" type="datetime'''1''''''''''''''''''11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111</a:t>
            </a:fld>
            <a:endParaRPr lang="en-US" sz="800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63E4D2-9BE7-FDB7-0D1A-47047EB46C11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gray">
          <a:xfrm>
            <a:off x="444500" y="3875088"/>
            <a:ext cx="1016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8D53781A-647F-44FC-A914-159322E30960}" type="datetime'''''''''''''''9''5''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95</a:t>
            </a:fld>
            <a:endParaRPr lang="en-US" sz="800" b="1" dirty="0"/>
          </a:p>
        </p:txBody>
      </p:sp>
      <p:sp>
        <p:nvSpPr>
          <p:cNvPr id="509" name="Text Placeholder 2">
            <a:extLst>
              <a:ext uri="{FF2B5EF4-FFF2-40B4-BE49-F238E27FC236}">
                <a16:creationId xmlns:a16="http://schemas.microsoft.com/office/drawing/2014/main" id="{47A1324C-2371-A53C-20BC-86BD00AB99AB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gray">
          <a:xfrm>
            <a:off x="393700" y="1277938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DB2BC75A-9FE7-4771-A82A-E3ED3E84C1CD}" type="datetime'1''''''''''''''''''1''''''''2''''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112</a:t>
            </a:fld>
            <a:endParaRPr lang="en-US" sz="800" b="1"/>
          </a:p>
        </p:txBody>
      </p:sp>
      <p:sp>
        <p:nvSpPr>
          <p:cNvPr id="500" name="Text Placeholder 2">
            <a:extLst>
              <a:ext uri="{FF2B5EF4-FFF2-40B4-BE49-F238E27FC236}">
                <a16:creationId xmlns:a16="http://schemas.microsoft.com/office/drawing/2014/main" id="{8EDB9FC8-994C-5E7D-8557-DEA69DF221A5}"/>
              </a:ext>
            </a:extLst>
          </p:cNvPr>
          <p:cNvSpPr txBox="1">
            <a:spLocks/>
          </p:cNvSpPr>
          <p:nvPr>
            <p:custDataLst>
              <p:tags r:id="rId42"/>
            </p:custDataLst>
          </p:nvPr>
        </p:nvSpPr>
        <p:spPr bwMode="gray">
          <a:xfrm>
            <a:off x="444500" y="4027488"/>
            <a:ext cx="1016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39E3611A-ACA1-48DA-9CC9-8A53EB5EBAC5}" type="datetime'9''4''''''''''''''''''''''''''''''''''''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94</a:t>
            </a:fld>
            <a:endParaRPr lang="en-US" sz="800" b="1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7F25A14-55D4-27EE-1454-401C3F066EFD}"/>
              </a:ext>
            </a:extLst>
          </p:cNvPr>
          <p:cNvSpPr txBox="1">
            <a:spLocks/>
          </p:cNvSpPr>
          <p:nvPr>
            <p:custDataLst>
              <p:tags r:id="rId43"/>
            </p:custDataLst>
          </p:nvPr>
        </p:nvSpPr>
        <p:spPr bwMode="gray">
          <a:xfrm>
            <a:off x="393700" y="1125538"/>
            <a:ext cx="1524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AD446069-0E5A-4E87-A0FE-1F9F16A444CA}" type="datetime'''''''''''''''''''''''''1''''''1''''''''''''3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113</a:t>
            </a:fld>
            <a:endParaRPr lang="en-US" sz="800" b="1" dirty="0"/>
          </a:p>
        </p:txBody>
      </p:sp>
      <p:sp>
        <p:nvSpPr>
          <p:cNvPr id="499" name="Text Placeholder 2">
            <a:extLst>
              <a:ext uri="{FF2B5EF4-FFF2-40B4-BE49-F238E27FC236}">
                <a16:creationId xmlns:a16="http://schemas.microsoft.com/office/drawing/2014/main" id="{A4A0A1CE-338A-5541-04D5-34195D742C46}"/>
              </a:ext>
            </a:extLst>
          </p:cNvPr>
          <p:cNvSpPr txBox="1">
            <a:spLocks/>
          </p:cNvSpPr>
          <p:nvPr>
            <p:custDataLst>
              <p:tags r:id="rId44"/>
            </p:custDataLst>
          </p:nvPr>
        </p:nvSpPr>
        <p:spPr bwMode="gray">
          <a:xfrm>
            <a:off x="495300" y="4214813"/>
            <a:ext cx="508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fld id="{86BAEF66-7E6A-4890-8DE0-2A13A5462035}" type="datetime'''''''''''''''''''''''''''''0'''''''''''''''''''">
              <a:rPr lang="en-US" altLang="en-US" sz="800" b="1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0</a:t>
            </a:fld>
            <a:endParaRPr lang="en-US" sz="800" b="1"/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A8CD37E7-7CA2-032D-8FDA-6BF1EF07A8C6}"/>
              </a:ext>
            </a:extLst>
          </p:cNvPr>
          <p:cNvCxnSpPr/>
          <p:nvPr>
            <p:custDataLst>
              <p:tags r:id="rId45"/>
            </p:custDataLst>
          </p:nvPr>
        </p:nvCxnSpPr>
        <p:spPr bwMode="auto">
          <a:xfrm>
            <a:off x="646114" y="2855913"/>
            <a:ext cx="628332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BB966630-7D2E-792D-323D-BFA824D76557}"/>
              </a:ext>
            </a:extLst>
          </p:cNvPr>
          <p:cNvCxnSpPr/>
          <p:nvPr>
            <p:custDataLst>
              <p:tags r:id="rId46"/>
            </p:custDataLst>
          </p:nvPr>
        </p:nvCxnSpPr>
        <p:spPr bwMode="auto">
          <a:xfrm>
            <a:off x="3787775" y="1176338"/>
            <a:ext cx="0" cy="3089275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53" name="Freeform 452">
            <a:extLst>
              <a:ext uri="{FF2B5EF4-FFF2-40B4-BE49-F238E27FC236}">
                <a16:creationId xmlns:a16="http://schemas.microsoft.com/office/drawing/2014/main" id="{228D81AF-A39B-DB26-894B-95654C0DC193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573088" y="4152900"/>
            <a:ext cx="146051" cy="96839"/>
          </a:xfrm>
          <a:custGeom>
            <a:avLst/>
            <a:gdLst/>
            <a:ahLst/>
            <a:cxnLst/>
            <a:rect l="0" t="0" r="0" b="0"/>
            <a:pathLst>
              <a:path w="146051" h="96839">
                <a:moveTo>
                  <a:pt x="0" y="39688"/>
                </a:moveTo>
                <a:lnTo>
                  <a:pt x="146050" y="0"/>
                </a:lnTo>
                <a:lnTo>
                  <a:pt x="146050" y="57150"/>
                </a:lnTo>
                <a:lnTo>
                  <a:pt x="0" y="96838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Freeform 451">
            <a:extLst>
              <a:ext uri="{FF2B5EF4-FFF2-40B4-BE49-F238E27FC236}">
                <a16:creationId xmlns:a16="http://schemas.microsoft.com/office/drawing/2014/main" id="{5B17C815-5899-8AF6-3362-A77F49CC9CD8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573088" y="4210050"/>
            <a:ext cx="146051" cy="39689"/>
          </a:xfrm>
          <a:custGeom>
            <a:avLst/>
            <a:gdLst/>
            <a:ahLst/>
            <a:cxnLst/>
            <a:rect l="0" t="0" r="0" b="0"/>
            <a:pathLst>
              <a:path w="146051" h="39689">
                <a:moveTo>
                  <a:pt x="0" y="39688"/>
                </a:moveTo>
                <a:lnTo>
                  <a:pt x="1460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 450">
            <a:extLst>
              <a:ext uri="{FF2B5EF4-FFF2-40B4-BE49-F238E27FC236}">
                <a16:creationId xmlns:a16="http://schemas.microsoft.com/office/drawing/2014/main" id="{2DC5D220-BD34-6AC6-140D-8C5FE9FE1415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573088" y="4152900"/>
            <a:ext cx="146051" cy="39689"/>
          </a:xfrm>
          <a:custGeom>
            <a:avLst/>
            <a:gdLst/>
            <a:ahLst/>
            <a:cxnLst/>
            <a:rect l="0" t="0" r="0" b="0"/>
            <a:pathLst>
              <a:path w="146051" h="39689">
                <a:moveTo>
                  <a:pt x="0" y="39688"/>
                </a:moveTo>
                <a:lnTo>
                  <a:pt x="1460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98691C-16F0-A96D-2B65-1751E10507B4}"/>
              </a:ext>
            </a:extLst>
          </p:cNvPr>
          <p:cNvCxnSpPr>
            <a:cxnSpLocks/>
          </p:cNvCxnSpPr>
          <p:nvPr>
            <p:custDataLst>
              <p:tags r:id="rId50"/>
            </p:custDataLst>
          </p:nvPr>
        </p:nvCxnSpPr>
        <p:spPr bwMode="auto">
          <a:xfrm>
            <a:off x="3748088" y="2513013"/>
            <a:ext cx="0" cy="15081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Text Placeholder 2">
            <a:extLst>
              <a:ext uri="{FF2B5EF4-FFF2-40B4-BE49-F238E27FC236}">
                <a16:creationId xmlns:a16="http://schemas.microsoft.com/office/drawing/2014/main" id="{3779F73A-A431-FFE5-8315-28F85F318B2A}"/>
              </a:ext>
            </a:extLst>
          </p:cNvPr>
          <p:cNvSpPr txBox="1">
            <a:spLocks/>
          </p:cNvSpPr>
          <p:nvPr>
            <p:custDataLst>
              <p:tags r:id="rId51"/>
            </p:custDataLst>
          </p:nvPr>
        </p:nvSpPr>
        <p:spPr bwMode="gray">
          <a:xfrm>
            <a:off x="4211638" y="2892425"/>
            <a:ext cx="57785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vert="horz" wrap="none" lIns="14288" tIns="0" rIns="14288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fld id="{37E0CB7B-E55B-43A1-9E29-08321BE973D5}" type="datetime'''''''HE''''''''''AV''''''''''''''''E''''N'''''''' ''H''ILL'''">
              <a:rPr lang="en-US" altLang="en-US" sz="800" b="1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HEAVEN HILL</a:t>
            </a:fld>
            <a:endParaRPr lang="en-US" sz="800" b="1"/>
          </a:p>
        </p:txBody>
      </p:sp>
      <p:sp>
        <p:nvSpPr>
          <p:cNvPr id="215" name="Text Placeholder 2">
            <a:extLst>
              <a:ext uri="{FF2B5EF4-FFF2-40B4-BE49-F238E27FC236}">
                <a16:creationId xmlns:a16="http://schemas.microsoft.com/office/drawing/2014/main" id="{2D388B74-D1E2-8F7B-0B56-F888816B38B3}"/>
              </a:ext>
            </a:extLst>
          </p:cNvPr>
          <p:cNvSpPr txBox="1">
            <a:spLocks/>
          </p:cNvSpPr>
          <p:nvPr>
            <p:custDataLst>
              <p:tags r:id="rId52"/>
            </p:custDataLst>
          </p:nvPr>
        </p:nvSpPr>
        <p:spPr bwMode="gray">
          <a:xfrm>
            <a:off x="1706563" y="3494088"/>
            <a:ext cx="411163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txBody>
          <a:bodyPr spcFirstLastPara="1" vert="horz" wrap="none" lIns="14288" tIns="0" rIns="14288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fld id="{FCE9573C-2BC8-4EB8-977D-64E33510B573}" type="datetime'''''''B''A''''C''''''''''''''''''''A''''''''''''RD''I'''">
              <a:rPr lang="en-US" altLang="en-US" sz="800" b="1" smtClean="0"/>
              <a:pPr marL="0" indent="0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BACARDI</a:t>
            </a:fld>
            <a:endParaRPr lang="en-US" sz="800" b="1"/>
          </a:p>
        </p:txBody>
      </p:sp>
      <p:sp useBgFill="1">
        <p:nvSpPr>
          <p:cNvPr id="216" name="Text Placeholder 2">
            <a:extLst>
              <a:ext uri="{FF2B5EF4-FFF2-40B4-BE49-F238E27FC236}">
                <a16:creationId xmlns:a16="http://schemas.microsoft.com/office/drawing/2014/main" id="{743C8D6E-F20B-1076-D92E-522FD8873EB4}"/>
              </a:ext>
            </a:extLst>
          </p:cNvPr>
          <p:cNvSpPr txBox="1">
            <a:spLocks/>
          </p:cNvSpPr>
          <p:nvPr>
            <p:custDataLst>
              <p:tags r:id="rId53"/>
            </p:custDataLst>
          </p:nvPr>
        </p:nvSpPr>
        <p:spPr bwMode="gray">
          <a:xfrm>
            <a:off x="3357563" y="2403475"/>
            <a:ext cx="781050" cy="109538"/>
          </a:xfrm>
          <a:prstGeom prst="rect">
            <a:avLst/>
          </a:prstGeom>
          <a:ln>
            <a:noFill/>
          </a:ln>
          <a:effectLst/>
        </p:spPr>
        <p:txBody>
          <a:bodyPr spcFirstLastPara="1" vert="horz" wrap="none" lIns="14288" tIns="0" rIns="14288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fld id="{DA3539E5-ECA7-4628-A7AB-76E90A8AE650}" type="datetime'''BR''''''''''OW''N'''''' F''OR''''M''''''A''''N'''''''''''">
              <a:rPr lang="en-US" altLang="en-US" sz="800" b="1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BROWN FORMAN</a:t>
            </a:fld>
            <a:endParaRPr lang="en-US" sz="800" b="1" dirty="0"/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5374E25C-B89E-0A3D-45A8-BF17F3F18B10}"/>
              </a:ext>
            </a:extLst>
          </p:cNvPr>
          <p:cNvSpPr txBox="1">
            <a:spLocks/>
          </p:cNvSpPr>
          <p:nvPr>
            <p:custDataLst>
              <p:tags r:id="rId54"/>
            </p:custDataLst>
          </p:nvPr>
        </p:nvSpPr>
        <p:spPr bwMode="auto">
          <a:xfrm>
            <a:off x="242888" y="935038"/>
            <a:ext cx="808038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b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800" b="1">
                <a:solidFill>
                  <a:srgbClr val="202D74"/>
                </a:solidFill>
                <a:effectLst/>
              </a:rPr>
              <a:t>Volume Growth(%)</a:t>
            </a:r>
            <a:endParaRPr lang="en-US" sz="800" b="1">
              <a:solidFill>
                <a:srgbClr val="202D74"/>
              </a:solidFill>
            </a:endParaRP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8D86F91E-74BB-FCC1-9F38-ADD513CE8E20}"/>
              </a:ext>
            </a:extLst>
          </p:cNvPr>
          <p:cNvSpPr txBox="1">
            <a:spLocks/>
          </p:cNvSpPr>
          <p:nvPr>
            <p:custDataLst>
              <p:tags r:id="rId55"/>
            </p:custDataLst>
          </p:nvPr>
        </p:nvSpPr>
        <p:spPr bwMode="gray">
          <a:xfrm>
            <a:off x="2854325" y="3932238"/>
            <a:ext cx="315913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txBody>
          <a:bodyPr spcFirstLastPara="1" vert="horz" wrap="none" lIns="14288" tIns="0" rIns="14288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fld id="{454FE37F-517E-496F-84EE-E76E3656009E}" type="datetime'''L''''''''''''U''''''''XC''''''''''''O'''''''''''''''''''''">
              <a:rPr lang="en-US" altLang="en-US" sz="800" b="1" smtClean="0"/>
              <a:pPr marL="0" indent="0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LUXCO</a:t>
            </a:fld>
            <a:endParaRPr lang="en-US" sz="800" b="1"/>
          </a:p>
        </p:txBody>
      </p:sp>
      <p:sp useBgFill="1">
        <p:nvSpPr>
          <p:cNvPr id="218" name="Text Placeholder 2">
            <a:extLst>
              <a:ext uri="{FF2B5EF4-FFF2-40B4-BE49-F238E27FC236}">
                <a16:creationId xmlns:a16="http://schemas.microsoft.com/office/drawing/2014/main" id="{5A37FD19-072C-0EA0-F7CC-66304FA1BBD0}"/>
              </a:ext>
            </a:extLst>
          </p:cNvPr>
          <p:cNvSpPr txBox="1">
            <a:spLocks/>
          </p:cNvSpPr>
          <p:nvPr>
            <p:custDataLst>
              <p:tags r:id="rId56"/>
            </p:custDataLst>
          </p:nvPr>
        </p:nvSpPr>
        <p:spPr bwMode="gray">
          <a:xfrm>
            <a:off x="3533775" y="3760788"/>
            <a:ext cx="447675" cy="109538"/>
          </a:xfrm>
          <a:prstGeom prst="rect">
            <a:avLst/>
          </a:prstGeom>
          <a:ln>
            <a:noFill/>
          </a:ln>
          <a:effectLst/>
        </p:spPr>
        <p:txBody>
          <a:bodyPr spcFirstLastPara="1" vert="horz" wrap="none" lIns="14288" tIns="0" rIns="14288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fld id="{CCC65F98-DAB1-4727-B683-1551791DD2A3}" type="datetime'''''''''''''P''''''R''OX''''''''''IM''''''O'''''''''''''''''''">
              <a:rPr lang="en-US" altLang="en-US" sz="800" b="1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PROXIMO</a:t>
            </a:fld>
            <a:endParaRPr lang="en-US" sz="800" b="1"/>
          </a:p>
        </p:txBody>
      </p:sp>
      <p:sp>
        <p:nvSpPr>
          <p:cNvPr id="213" name="Text Placeholder 2">
            <a:extLst>
              <a:ext uri="{FF2B5EF4-FFF2-40B4-BE49-F238E27FC236}">
                <a16:creationId xmlns:a16="http://schemas.microsoft.com/office/drawing/2014/main" id="{853DE779-56E1-E309-7185-0515F7EE52BC}"/>
              </a:ext>
            </a:extLst>
          </p:cNvPr>
          <p:cNvSpPr txBox="1">
            <a:spLocks/>
          </p:cNvSpPr>
          <p:nvPr>
            <p:custDataLst>
              <p:tags r:id="rId57"/>
            </p:custDataLst>
          </p:nvPr>
        </p:nvSpPr>
        <p:spPr bwMode="gray">
          <a:xfrm>
            <a:off x="4273550" y="3114675"/>
            <a:ext cx="73025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0C3E"/>
                </a:solidFill>
              </a14:hiddenFill>
            </a:ext>
          </a:extLst>
        </p:spPr>
        <p:txBody>
          <a:bodyPr spcFirstLastPara="1" vert="horz" wrap="none" lIns="14288" tIns="0" rIns="14288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fld id="{58A87E4A-34B7-4231-B9C2-0F9F00E673DA}" type="datetime'''P''''E''''R''''''''N''''''''OD RI''''C''AR''''''D'''''">
              <a:rPr lang="en-US" altLang="en-US" sz="800" b="1" smtClean="0"/>
              <a:pPr marL="0" indent="0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PERNOD RICARD</a:t>
            </a:fld>
            <a:endParaRPr lang="en-US" sz="800" b="1"/>
          </a:p>
        </p:txBody>
      </p:sp>
      <p:sp>
        <p:nvSpPr>
          <p:cNvPr id="212" name="Text Placeholder 2">
            <a:extLst>
              <a:ext uri="{FF2B5EF4-FFF2-40B4-BE49-F238E27FC236}">
                <a16:creationId xmlns:a16="http://schemas.microsoft.com/office/drawing/2014/main" id="{75C9E567-424D-6809-288A-A50A63873426}"/>
              </a:ext>
            </a:extLst>
          </p:cNvPr>
          <p:cNvSpPr txBox="1">
            <a:spLocks/>
          </p:cNvSpPr>
          <p:nvPr>
            <p:custDataLst>
              <p:tags r:id="rId58"/>
            </p:custDataLst>
          </p:nvPr>
        </p:nvSpPr>
        <p:spPr bwMode="gray">
          <a:xfrm>
            <a:off x="1111250" y="4081463"/>
            <a:ext cx="45720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txBody>
          <a:bodyPr spcFirstLastPara="1" vert="horz" wrap="none" lIns="14288" tIns="0" rIns="14288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fld id="{398A1ED1-11F3-43A5-BD7D-ADE98ED7E727}" type="datetime'''JI''M ''''B''''''''''''''''''''E''''A''''''M'">
              <a:rPr lang="en-US" altLang="en-US" sz="800" b="1" smtClean="0"/>
              <a:pPr marL="0" indent="0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JIM BEAM</a:t>
            </a:fld>
            <a:endParaRPr lang="en-US" sz="800" b="1"/>
          </a:p>
        </p:txBody>
      </p:sp>
      <p:sp>
        <p:nvSpPr>
          <p:cNvPr id="211" name="Text Placeholder 2">
            <a:extLst>
              <a:ext uri="{FF2B5EF4-FFF2-40B4-BE49-F238E27FC236}">
                <a16:creationId xmlns:a16="http://schemas.microsoft.com/office/drawing/2014/main" id="{3D9DC4AE-35F0-D686-D9D3-DA8A0B8B0C62}"/>
              </a:ext>
            </a:extLst>
          </p:cNvPr>
          <p:cNvSpPr txBox="1">
            <a:spLocks/>
          </p:cNvSpPr>
          <p:nvPr>
            <p:custDataLst>
              <p:tags r:id="rId59"/>
            </p:custDataLst>
          </p:nvPr>
        </p:nvSpPr>
        <p:spPr bwMode="gray">
          <a:xfrm>
            <a:off x="5848350" y="1260475"/>
            <a:ext cx="846138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0C3E"/>
                </a:solidFill>
              </a14:hiddenFill>
            </a:ext>
          </a:extLst>
        </p:spPr>
        <p:txBody>
          <a:bodyPr spcFirstLastPara="1" vert="horz" wrap="none" lIns="14288" tIns="0" rIns="14288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fld id="{A3A924D4-F674-4F6E-ACBC-EF70A605EDE7}" type="datetime'FI''FT''''''H ''''''''''''GE''''NE''''''R''AT''IO''''N'">
              <a:rPr lang="en-US" altLang="en-US" sz="800" b="1" smtClean="0"/>
              <a:pPr marL="0" indent="0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FIFTH GENERATION</a:t>
            </a:fld>
            <a:endParaRPr lang="en-US" sz="800" b="1"/>
          </a:p>
        </p:txBody>
      </p:sp>
      <p:sp>
        <p:nvSpPr>
          <p:cNvPr id="210" name="Text Placeholder 2">
            <a:extLst>
              <a:ext uri="{FF2B5EF4-FFF2-40B4-BE49-F238E27FC236}">
                <a16:creationId xmlns:a16="http://schemas.microsoft.com/office/drawing/2014/main" id="{6B6BCC8C-3745-D02F-32DC-68C65F691170}"/>
              </a:ext>
            </a:extLst>
          </p:cNvPr>
          <p:cNvSpPr txBox="1">
            <a:spLocks/>
          </p:cNvSpPr>
          <p:nvPr>
            <p:custDataLst>
              <p:tags r:id="rId60"/>
            </p:custDataLst>
          </p:nvPr>
        </p:nvSpPr>
        <p:spPr bwMode="gray">
          <a:xfrm>
            <a:off x="5538788" y="2451100"/>
            <a:ext cx="900113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DD526"/>
                </a:solidFill>
              </a14:hiddenFill>
            </a:ext>
          </a:extLst>
        </p:spPr>
        <p:txBody>
          <a:bodyPr spcFirstLastPara="1" vert="horz" wrap="none" lIns="14288" tIns="0" rIns="14288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fld id="{31E1127A-27EE-4B4B-92AD-CCDBC2394CB1}" type="datetime'SA''''''''Z''ERA''''''''C ''C''''O''M''''''P''''A''N''Y '''''">
              <a:rPr lang="en-US" altLang="en-US" sz="800" b="1" smtClean="0"/>
              <a:pPr marL="0" indent="0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SAZERAC COMPANY </a:t>
            </a:fld>
            <a:endParaRPr lang="en-US" sz="800" b="1"/>
          </a:p>
        </p:txBody>
      </p:sp>
      <p:sp useBgFill="1">
        <p:nvSpPr>
          <p:cNvPr id="209" name="Text Placeholder 2">
            <a:extLst>
              <a:ext uri="{FF2B5EF4-FFF2-40B4-BE49-F238E27FC236}">
                <a16:creationId xmlns:a16="http://schemas.microsoft.com/office/drawing/2014/main" id="{F1068842-4F41-0976-B651-511418D009E1}"/>
              </a:ext>
            </a:extLst>
          </p:cNvPr>
          <p:cNvSpPr txBox="1">
            <a:spLocks/>
          </p:cNvSpPr>
          <p:nvPr>
            <p:custDataLst>
              <p:tags r:id="rId61"/>
            </p:custDataLst>
          </p:nvPr>
        </p:nvSpPr>
        <p:spPr bwMode="gray">
          <a:xfrm>
            <a:off x="3179763" y="3348038"/>
            <a:ext cx="833438" cy="109538"/>
          </a:xfrm>
          <a:prstGeom prst="rect">
            <a:avLst/>
          </a:prstGeom>
          <a:ln>
            <a:noFill/>
          </a:ln>
          <a:effectLst/>
        </p:spPr>
        <p:txBody>
          <a:bodyPr spcFirstLastPara="1" vert="horz" wrap="none" lIns="14288" tIns="0" rIns="14288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fld id="{80A90684-E33F-40EE-BDE0-0311A943CC0D}" type="datetime'''''''''''''D''''I''''A''GE''O ''AM''E''''R''''IC''A''''''S'''">
              <a:rPr lang="en-US" altLang="en-US" sz="800" b="1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DIAGEO AMERICAS</a:t>
            </a:fld>
            <a:endParaRPr lang="en-US" sz="800" b="1"/>
          </a:p>
        </p:txBody>
      </p:sp>
      <p:sp>
        <p:nvSpPr>
          <p:cNvPr id="136" name="Text Placeholder 2">
            <a:extLst>
              <a:ext uri="{FF2B5EF4-FFF2-40B4-BE49-F238E27FC236}">
                <a16:creationId xmlns:a16="http://schemas.microsoft.com/office/drawing/2014/main" id="{59122FE8-FADC-E417-01A4-B50A8F817422}"/>
              </a:ext>
            </a:extLst>
          </p:cNvPr>
          <p:cNvSpPr txBox="1">
            <a:spLocks/>
          </p:cNvSpPr>
          <p:nvPr>
            <p:custDataLst>
              <p:tags r:id="rId62"/>
            </p:custDataLst>
          </p:nvPr>
        </p:nvSpPr>
        <p:spPr bwMode="auto">
          <a:xfrm>
            <a:off x="6257925" y="4532313"/>
            <a:ext cx="722313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800" b="1" dirty="0">
                <a:solidFill>
                  <a:srgbClr val="202D74"/>
                </a:solidFill>
                <a:effectLst/>
              </a:rPr>
              <a:t>Value Growth(%)</a:t>
            </a:r>
            <a:endParaRPr lang="en-US" sz="800" b="1" dirty="0">
              <a:solidFill>
                <a:srgbClr val="202D74"/>
              </a:solidFill>
            </a:endParaRPr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CBD922D7-98CB-62FE-78F3-3272E7046490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7161213" y="3943350"/>
            <a:ext cx="107950" cy="107950"/>
          </a:xfrm>
          <a:prstGeom prst="ellipse">
            <a:avLst/>
          </a:prstGeom>
          <a:solidFill>
            <a:srgbClr val="FF0000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B4745A88-F101-0857-6326-46966206716D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7161213" y="4108450"/>
            <a:ext cx="107950" cy="107950"/>
          </a:xfrm>
          <a:prstGeom prst="ellipse">
            <a:avLst/>
          </a:prstGeom>
          <a:solidFill>
            <a:srgbClr val="5DD526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Text Placeholder 2">
            <a:extLst>
              <a:ext uri="{FF2B5EF4-FFF2-40B4-BE49-F238E27FC236}">
                <a16:creationId xmlns:a16="http://schemas.microsoft.com/office/drawing/2014/main" id="{497A5DE0-0945-B972-82BF-0F75B159DAF6}"/>
              </a:ext>
            </a:extLst>
          </p:cNvPr>
          <p:cNvSpPr txBox="1">
            <a:spLocks/>
          </p:cNvSpPr>
          <p:nvPr>
            <p:custDataLst>
              <p:tags r:id="rId65"/>
            </p:custDataLst>
          </p:nvPr>
        </p:nvSpPr>
        <p:spPr bwMode="auto">
          <a:xfrm>
            <a:off x="7337425" y="3949700"/>
            <a:ext cx="750888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800" b="1" dirty="0">
                <a:solidFill>
                  <a:srgbClr val="202D74"/>
                </a:solidFill>
              </a:rPr>
              <a:t>Market share loss</a:t>
            </a:r>
          </a:p>
        </p:txBody>
      </p:sp>
      <p:sp>
        <p:nvSpPr>
          <p:cNvPr id="542" name="Text Placeholder 2">
            <a:extLst>
              <a:ext uri="{FF2B5EF4-FFF2-40B4-BE49-F238E27FC236}">
                <a16:creationId xmlns:a16="http://schemas.microsoft.com/office/drawing/2014/main" id="{34DFB19E-ACDB-42EE-2334-47345DE23663}"/>
              </a:ext>
            </a:extLst>
          </p:cNvPr>
          <p:cNvSpPr txBox="1">
            <a:spLocks/>
          </p:cNvSpPr>
          <p:nvPr>
            <p:custDataLst>
              <p:tags r:id="rId66"/>
            </p:custDataLst>
          </p:nvPr>
        </p:nvSpPr>
        <p:spPr bwMode="auto">
          <a:xfrm>
            <a:off x="7337425" y="4114800"/>
            <a:ext cx="766763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800" b="1">
                <a:solidFill>
                  <a:srgbClr val="202D74"/>
                </a:solidFill>
                <a:effectLst/>
              </a:rPr>
              <a:t>Market share gain</a:t>
            </a:r>
            <a:endParaRPr lang="en-US" sz="800" b="1">
              <a:solidFill>
                <a:srgbClr val="202D74"/>
              </a:solidFill>
            </a:endParaRPr>
          </a:p>
        </p:txBody>
      </p:sp>
      <p:sp>
        <p:nvSpPr>
          <p:cNvPr id="659" name="Google Shape;1881;p54">
            <a:extLst>
              <a:ext uri="{FF2B5EF4-FFF2-40B4-BE49-F238E27FC236}">
                <a16:creationId xmlns:a16="http://schemas.microsoft.com/office/drawing/2014/main" id="{7F9B69B8-5804-8D11-7C03-165394AC7AB0}"/>
              </a:ext>
            </a:extLst>
          </p:cNvPr>
          <p:cNvSpPr/>
          <p:nvPr/>
        </p:nvSpPr>
        <p:spPr>
          <a:xfrm>
            <a:off x="2505075" y="1075797"/>
            <a:ext cx="1838325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US" sz="6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Avg Market Value Growth = 5%</a:t>
            </a:r>
            <a:endParaRPr sz="600" b="1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1881;p54">
            <a:extLst>
              <a:ext uri="{FF2B5EF4-FFF2-40B4-BE49-F238E27FC236}">
                <a16:creationId xmlns:a16="http://schemas.microsoft.com/office/drawing/2014/main" id="{831CDC40-E743-771C-437A-B31DF86EE499}"/>
              </a:ext>
            </a:extLst>
          </p:cNvPr>
          <p:cNvSpPr/>
          <p:nvPr/>
        </p:nvSpPr>
        <p:spPr>
          <a:xfrm>
            <a:off x="538163" y="2774864"/>
            <a:ext cx="1409700" cy="16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9A"/>
              </a:buClr>
              <a:buSzPts val="1200"/>
              <a:buFont typeface="Arial"/>
              <a:buNone/>
            </a:pPr>
            <a:r>
              <a:rPr lang="en-US" sz="6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Avg Market Volume Growth = 102%</a:t>
            </a:r>
            <a:endParaRPr sz="600" b="1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724;p52">
            <a:extLst>
              <a:ext uri="{FF2B5EF4-FFF2-40B4-BE49-F238E27FC236}">
                <a16:creationId xmlns:a16="http://schemas.microsoft.com/office/drawing/2014/main" id="{3CD44789-5F79-AECE-2863-B5A1152CA485}"/>
              </a:ext>
            </a:extLst>
          </p:cNvPr>
          <p:cNvSpPr txBox="1"/>
          <p:nvPr/>
        </p:nvSpPr>
        <p:spPr>
          <a:xfrm>
            <a:off x="6719811" y="4617064"/>
            <a:ext cx="1976092" cy="28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Please note:  We have used just the top 10 brands here using sales(2023)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9D89B2-7669-FCFC-BB2C-1645C69CBFFD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3213100" y="4668838"/>
            <a:ext cx="101600" cy="101600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423FB0B-4EB9-87EA-4637-F81D268D14CD}"/>
              </a:ext>
            </a:extLst>
          </p:cNvPr>
          <p:cNvSpPr txBox="1">
            <a:spLocks/>
          </p:cNvSpPr>
          <p:nvPr>
            <p:custDataLst>
              <p:tags r:id="rId68"/>
            </p:custDataLst>
          </p:nvPr>
        </p:nvSpPr>
        <p:spPr bwMode="auto">
          <a:xfrm>
            <a:off x="3368675" y="4672013"/>
            <a:ext cx="958850" cy="10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spcFirstLastPara="1" vert="horz" wrap="none" lIns="0" tIns="0" rIns="0" bIns="0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800" b="1">
                <a:solidFill>
                  <a:srgbClr val="202D74"/>
                </a:solidFill>
                <a:effectLst/>
              </a:rPr>
              <a:t>Size = Sales (in Dollars)</a:t>
            </a:r>
            <a:endParaRPr lang="en-US" sz="800" b="1">
              <a:solidFill>
                <a:srgbClr val="202D74"/>
              </a:solidFill>
            </a:endParaRPr>
          </a:p>
        </p:txBody>
      </p:sp>
      <p:sp>
        <p:nvSpPr>
          <p:cNvPr id="34" name="Google Shape;136;p26">
            <a:extLst>
              <a:ext uri="{FF2B5EF4-FFF2-40B4-BE49-F238E27FC236}">
                <a16:creationId xmlns:a16="http://schemas.microsoft.com/office/drawing/2014/main" id="{45A1432E-02DF-EB09-7C3F-2292031605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302" y="6333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E0E9A"/>
                </a:solidFill>
                <a:latin typeface="+mn-lt"/>
                <a:cs typeface="Arial"/>
                <a:sym typeface="Montserrat"/>
              </a:rPr>
              <a:t>Sales Value vs Sales Volume Growth indicates how brands are positioned compared to the overall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Arial"/>
                <a:sym typeface="Montserrat"/>
              </a:rPr>
              <a:t>market</a:t>
            </a:r>
          </a:p>
        </p:txBody>
      </p:sp>
      <p:sp>
        <p:nvSpPr>
          <p:cNvPr id="53" name="Google Shape;2868;p73">
            <a:extLst>
              <a:ext uri="{FF2B5EF4-FFF2-40B4-BE49-F238E27FC236}">
                <a16:creationId xmlns:a16="http://schemas.microsoft.com/office/drawing/2014/main" id="{4E6368AD-4E77-8ABF-6FB4-1015DD59F348}"/>
              </a:ext>
            </a:extLst>
          </p:cNvPr>
          <p:cNvSpPr/>
          <p:nvPr/>
        </p:nvSpPr>
        <p:spPr>
          <a:xfrm flipV="1">
            <a:off x="1430339" y="3373437"/>
            <a:ext cx="1714496" cy="674934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" name="Google Shape;1790;p52">
            <a:extLst>
              <a:ext uri="{FF2B5EF4-FFF2-40B4-BE49-F238E27FC236}">
                <a16:creationId xmlns:a16="http://schemas.microsoft.com/office/drawing/2014/main" id="{DD733EB0-128B-C2B9-9CED-DE7ABFC5DA40}"/>
              </a:ext>
            </a:extLst>
          </p:cNvPr>
          <p:cNvSpPr txBox="1"/>
          <p:nvPr/>
        </p:nvSpPr>
        <p:spPr>
          <a:xfrm>
            <a:off x="359532" y="4631624"/>
            <a:ext cx="1976092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Source: </a:t>
            </a:r>
            <a:r>
              <a:rPr lang="en-GB" sz="750" dirty="0" err="1">
                <a:solidFill>
                  <a:srgbClr val="202D74"/>
                </a:solidFill>
                <a:latin typeface="+mn-lt"/>
              </a:rPr>
              <a:t>data.iowa.gov</a:t>
            </a:r>
            <a:r>
              <a:rPr lang="en-GB" sz="750" dirty="0">
                <a:solidFill>
                  <a:srgbClr val="202D74"/>
                </a:solidFill>
                <a:latin typeface="+mn-lt"/>
              </a:rPr>
              <a:t>: 2023-2022 (YTD)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  <p:cxnSp>
        <p:nvCxnSpPr>
          <p:cNvPr id="63" name="Google Shape;187;p4">
            <a:extLst>
              <a:ext uri="{FF2B5EF4-FFF2-40B4-BE49-F238E27FC236}">
                <a16:creationId xmlns:a16="http://schemas.microsoft.com/office/drawing/2014/main" id="{DEBF12BB-BBCA-AA58-ADD4-2F6BA9E05F3B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187;p4">
            <a:extLst>
              <a:ext uri="{FF2B5EF4-FFF2-40B4-BE49-F238E27FC236}">
                <a16:creationId xmlns:a16="http://schemas.microsoft.com/office/drawing/2014/main" id="{C19AC30F-BC30-B151-DF44-DEF0B63EDBD5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8136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CD339BB-7C81-331F-4143-B1C50D1CF0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D339BB-7C81-331F-4143-B1C50D1CF0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lant in a pot next to a glass of alcohol&#10;&#10;Description automatically generated">
            <a:extLst>
              <a:ext uri="{FF2B5EF4-FFF2-40B4-BE49-F238E27FC236}">
                <a16:creationId xmlns:a16="http://schemas.microsoft.com/office/drawing/2014/main" id="{101D8D09-2082-087C-A555-F2E24D3C3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00" name="Google Shape;600;p33"/>
          <p:cNvSpPr/>
          <p:nvPr/>
        </p:nvSpPr>
        <p:spPr>
          <a:xfrm>
            <a:off x="592206" y="1304754"/>
            <a:ext cx="4055994" cy="1895646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115374"/>
              </a:lnSpc>
              <a:buClr>
                <a:schemeClr val="lt1"/>
              </a:buClr>
              <a:buSzPts val="3200"/>
            </a:pPr>
            <a:r>
              <a:rPr lang="en-GB" sz="2000" b="1">
                <a:solidFill>
                  <a:schemeClr val="lt1"/>
                </a:solidFill>
              </a:rPr>
              <a:t>COMPETITOR </a:t>
            </a:r>
            <a:br>
              <a:rPr lang="en-GB" sz="2000" b="1">
                <a:solidFill>
                  <a:schemeClr val="lt1"/>
                </a:solidFill>
              </a:rPr>
            </a:br>
            <a:r>
              <a:rPr lang="en-GB" sz="2000" b="1">
                <a:solidFill>
                  <a:schemeClr val="lt1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52786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hink-cell data - do not delete" hidden="1">
            <a:extLst>
              <a:ext uri="{FF2B5EF4-FFF2-40B4-BE49-F238E27FC236}">
                <a16:creationId xmlns:a16="http://schemas.microsoft.com/office/drawing/2014/main" id="{14DA85BD-9E09-26B0-19FB-94BF1293F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734704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BDCCC97-5C21-B0BA-7FEE-9A400ECB12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952754"/>
            <a:ext cx="6154890" cy="2816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D0199B-2FF9-B8DD-087F-C014367DD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440" y="1134059"/>
            <a:ext cx="1369283" cy="22399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59351-8303-F434-37B9-63F77ECE3F23}"/>
              </a:ext>
            </a:extLst>
          </p:cNvPr>
          <p:cNvSpPr/>
          <p:nvPr/>
        </p:nvSpPr>
        <p:spPr>
          <a:xfrm>
            <a:off x="1190297" y="952755"/>
            <a:ext cx="5276293" cy="25629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2EF750-109D-832E-4335-458151CBCE17}"/>
              </a:ext>
            </a:extLst>
          </p:cNvPr>
          <p:cNvSpPr/>
          <p:nvPr/>
        </p:nvSpPr>
        <p:spPr>
          <a:xfrm>
            <a:off x="7925318" y="1134058"/>
            <a:ext cx="863955" cy="20250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BDED2C-C05B-1DA1-688F-89B9FC00D142}"/>
              </a:ext>
            </a:extLst>
          </p:cNvPr>
          <p:cNvCxnSpPr/>
          <p:nvPr/>
        </p:nvCxnSpPr>
        <p:spPr>
          <a:xfrm>
            <a:off x="6466590" y="952754"/>
            <a:ext cx="2336133" cy="18130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622353-A570-6FB8-5521-D6CA84D057D7}"/>
              </a:ext>
            </a:extLst>
          </p:cNvPr>
          <p:cNvCxnSpPr/>
          <p:nvPr/>
        </p:nvCxnSpPr>
        <p:spPr>
          <a:xfrm>
            <a:off x="1190297" y="952754"/>
            <a:ext cx="6735021" cy="18130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A5468F-AC0A-E7AB-DE11-EDAE8F54F811}"/>
              </a:ext>
            </a:extLst>
          </p:cNvPr>
          <p:cNvCxnSpPr>
            <a:cxnSpLocks/>
          </p:cNvCxnSpPr>
          <p:nvPr/>
        </p:nvCxnSpPr>
        <p:spPr>
          <a:xfrm flipV="1">
            <a:off x="6466590" y="3159153"/>
            <a:ext cx="2336133" cy="35655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95226B-55AC-77CF-30E0-2C7E53A456B7}"/>
              </a:ext>
            </a:extLst>
          </p:cNvPr>
          <p:cNvCxnSpPr>
            <a:cxnSpLocks/>
          </p:cNvCxnSpPr>
          <p:nvPr/>
        </p:nvCxnSpPr>
        <p:spPr>
          <a:xfrm flipV="1">
            <a:off x="1190297" y="3159153"/>
            <a:ext cx="6735021" cy="34863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B7E29B-3FA9-0C1E-D304-81AE64B506BB}"/>
              </a:ext>
            </a:extLst>
          </p:cNvPr>
          <p:cNvSpPr txBox="1"/>
          <p:nvPr/>
        </p:nvSpPr>
        <p:spPr>
          <a:xfrm>
            <a:off x="311700" y="3867579"/>
            <a:ext cx="8491023" cy="461665"/>
          </a:xfrm>
          <a:custGeom>
            <a:avLst/>
            <a:gdLst>
              <a:gd name="connsiteX0" fmla="*/ 0 w 8491023"/>
              <a:gd name="connsiteY0" fmla="*/ 0 h 461665"/>
              <a:gd name="connsiteX1" fmla="*/ 735889 w 8491023"/>
              <a:gd name="connsiteY1" fmla="*/ 0 h 461665"/>
              <a:gd name="connsiteX2" fmla="*/ 1132136 w 8491023"/>
              <a:gd name="connsiteY2" fmla="*/ 0 h 461665"/>
              <a:gd name="connsiteX3" fmla="*/ 1783115 w 8491023"/>
              <a:gd name="connsiteY3" fmla="*/ 0 h 461665"/>
              <a:gd name="connsiteX4" fmla="*/ 2179363 w 8491023"/>
              <a:gd name="connsiteY4" fmla="*/ 0 h 461665"/>
              <a:gd name="connsiteX5" fmla="*/ 2745431 w 8491023"/>
              <a:gd name="connsiteY5" fmla="*/ 0 h 461665"/>
              <a:gd name="connsiteX6" fmla="*/ 3396409 w 8491023"/>
              <a:gd name="connsiteY6" fmla="*/ 0 h 461665"/>
              <a:gd name="connsiteX7" fmla="*/ 3707747 w 8491023"/>
              <a:gd name="connsiteY7" fmla="*/ 0 h 461665"/>
              <a:gd name="connsiteX8" fmla="*/ 4019084 w 8491023"/>
              <a:gd name="connsiteY8" fmla="*/ 0 h 461665"/>
              <a:gd name="connsiteX9" fmla="*/ 4754973 w 8491023"/>
              <a:gd name="connsiteY9" fmla="*/ 0 h 461665"/>
              <a:gd name="connsiteX10" fmla="*/ 5321041 w 8491023"/>
              <a:gd name="connsiteY10" fmla="*/ 0 h 461665"/>
              <a:gd name="connsiteX11" fmla="*/ 5632379 w 8491023"/>
              <a:gd name="connsiteY11" fmla="*/ 0 h 461665"/>
              <a:gd name="connsiteX12" fmla="*/ 6198447 w 8491023"/>
              <a:gd name="connsiteY12" fmla="*/ 0 h 461665"/>
              <a:gd name="connsiteX13" fmla="*/ 6934335 w 8491023"/>
              <a:gd name="connsiteY13" fmla="*/ 0 h 461665"/>
              <a:gd name="connsiteX14" fmla="*/ 7415493 w 8491023"/>
              <a:gd name="connsiteY14" fmla="*/ 0 h 461665"/>
              <a:gd name="connsiteX15" fmla="*/ 7896651 w 8491023"/>
              <a:gd name="connsiteY15" fmla="*/ 0 h 461665"/>
              <a:gd name="connsiteX16" fmla="*/ 8491023 w 8491023"/>
              <a:gd name="connsiteY16" fmla="*/ 0 h 461665"/>
              <a:gd name="connsiteX17" fmla="*/ 8491023 w 8491023"/>
              <a:gd name="connsiteY17" fmla="*/ 461665 h 461665"/>
              <a:gd name="connsiteX18" fmla="*/ 7924955 w 8491023"/>
              <a:gd name="connsiteY18" fmla="*/ 461665 h 461665"/>
              <a:gd name="connsiteX19" fmla="*/ 7273976 w 8491023"/>
              <a:gd name="connsiteY19" fmla="*/ 461665 h 461665"/>
              <a:gd name="connsiteX20" fmla="*/ 6622998 w 8491023"/>
              <a:gd name="connsiteY20" fmla="*/ 461665 h 461665"/>
              <a:gd name="connsiteX21" fmla="*/ 6226750 w 8491023"/>
              <a:gd name="connsiteY21" fmla="*/ 461665 h 461665"/>
              <a:gd name="connsiteX22" fmla="*/ 5490862 w 8491023"/>
              <a:gd name="connsiteY22" fmla="*/ 461665 h 461665"/>
              <a:gd name="connsiteX23" fmla="*/ 4924793 w 8491023"/>
              <a:gd name="connsiteY23" fmla="*/ 461665 h 461665"/>
              <a:gd name="connsiteX24" fmla="*/ 4613456 w 8491023"/>
              <a:gd name="connsiteY24" fmla="*/ 461665 h 461665"/>
              <a:gd name="connsiteX25" fmla="*/ 4047388 w 8491023"/>
              <a:gd name="connsiteY25" fmla="*/ 461665 h 461665"/>
              <a:gd name="connsiteX26" fmla="*/ 3566230 w 8491023"/>
              <a:gd name="connsiteY26" fmla="*/ 461665 h 461665"/>
              <a:gd name="connsiteX27" fmla="*/ 3085072 w 8491023"/>
              <a:gd name="connsiteY27" fmla="*/ 461665 h 461665"/>
              <a:gd name="connsiteX28" fmla="*/ 2603914 w 8491023"/>
              <a:gd name="connsiteY28" fmla="*/ 461665 h 461665"/>
              <a:gd name="connsiteX29" fmla="*/ 2122756 w 8491023"/>
              <a:gd name="connsiteY29" fmla="*/ 461665 h 461665"/>
              <a:gd name="connsiteX30" fmla="*/ 1471777 w 8491023"/>
              <a:gd name="connsiteY30" fmla="*/ 461665 h 461665"/>
              <a:gd name="connsiteX31" fmla="*/ 905709 w 8491023"/>
              <a:gd name="connsiteY31" fmla="*/ 461665 h 461665"/>
              <a:gd name="connsiteX32" fmla="*/ 594372 w 8491023"/>
              <a:gd name="connsiteY32" fmla="*/ 461665 h 461665"/>
              <a:gd name="connsiteX33" fmla="*/ 0 w 8491023"/>
              <a:gd name="connsiteY33" fmla="*/ 461665 h 461665"/>
              <a:gd name="connsiteX34" fmla="*/ 0 w 8491023"/>
              <a:gd name="connsiteY3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491023" h="461665" fill="none" extrusionOk="0">
                <a:moveTo>
                  <a:pt x="0" y="0"/>
                </a:moveTo>
                <a:cubicBezTo>
                  <a:pt x="222399" y="-32567"/>
                  <a:pt x="415719" y="85510"/>
                  <a:pt x="735889" y="0"/>
                </a:cubicBezTo>
                <a:cubicBezTo>
                  <a:pt x="1056059" y="-85510"/>
                  <a:pt x="940990" y="4877"/>
                  <a:pt x="1132136" y="0"/>
                </a:cubicBezTo>
                <a:cubicBezTo>
                  <a:pt x="1323282" y="-4877"/>
                  <a:pt x="1649240" y="35563"/>
                  <a:pt x="1783115" y="0"/>
                </a:cubicBezTo>
                <a:cubicBezTo>
                  <a:pt x="1916990" y="-35563"/>
                  <a:pt x="2061281" y="32062"/>
                  <a:pt x="2179363" y="0"/>
                </a:cubicBezTo>
                <a:cubicBezTo>
                  <a:pt x="2297445" y="-32062"/>
                  <a:pt x="2628401" y="51324"/>
                  <a:pt x="2745431" y="0"/>
                </a:cubicBezTo>
                <a:cubicBezTo>
                  <a:pt x="2862461" y="-51324"/>
                  <a:pt x="3165175" y="35122"/>
                  <a:pt x="3396409" y="0"/>
                </a:cubicBezTo>
                <a:cubicBezTo>
                  <a:pt x="3627643" y="-35122"/>
                  <a:pt x="3561164" y="27003"/>
                  <a:pt x="3707747" y="0"/>
                </a:cubicBezTo>
                <a:cubicBezTo>
                  <a:pt x="3854330" y="-27003"/>
                  <a:pt x="3927485" y="29360"/>
                  <a:pt x="4019084" y="0"/>
                </a:cubicBezTo>
                <a:cubicBezTo>
                  <a:pt x="4110683" y="-29360"/>
                  <a:pt x="4548189" y="32085"/>
                  <a:pt x="4754973" y="0"/>
                </a:cubicBezTo>
                <a:cubicBezTo>
                  <a:pt x="4961757" y="-32085"/>
                  <a:pt x="5040609" y="66933"/>
                  <a:pt x="5321041" y="0"/>
                </a:cubicBezTo>
                <a:cubicBezTo>
                  <a:pt x="5601473" y="-66933"/>
                  <a:pt x="5512883" y="26385"/>
                  <a:pt x="5632379" y="0"/>
                </a:cubicBezTo>
                <a:cubicBezTo>
                  <a:pt x="5751875" y="-26385"/>
                  <a:pt x="5975194" y="27081"/>
                  <a:pt x="6198447" y="0"/>
                </a:cubicBezTo>
                <a:cubicBezTo>
                  <a:pt x="6421700" y="-27081"/>
                  <a:pt x="6589259" y="27738"/>
                  <a:pt x="6934335" y="0"/>
                </a:cubicBezTo>
                <a:cubicBezTo>
                  <a:pt x="7279411" y="-27738"/>
                  <a:pt x="7189121" y="29343"/>
                  <a:pt x="7415493" y="0"/>
                </a:cubicBezTo>
                <a:cubicBezTo>
                  <a:pt x="7641865" y="-29343"/>
                  <a:pt x="7691372" y="7203"/>
                  <a:pt x="7896651" y="0"/>
                </a:cubicBezTo>
                <a:cubicBezTo>
                  <a:pt x="8101930" y="-7203"/>
                  <a:pt x="8307247" y="32852"/>
                  <a:pt x="8491023" y="0"/>
                </a:cubicBezTo>
                <a:cubicBezTo>
                  <a:pt x="8505965" y="210266"/>
                  <a:pt x="8436958" y="364695"/>
                  <a:pt x="8491023" y="461665"/>
                </a:cubicBezTo>
                <a:cubicBezTo>
                  <a:pt x="8241322" y="497187"/>
                  <a:pt x="8176957" y="456916"/>
                  <a:pt x="7924955" y="461665"/>
                </a:cubicBezTo>
                <a:cubicBezTo>
                  <a:pt x="7672953" y="466414"/>
                  <a:pt x="7487138" y="388940"/>
                  <a:pt x="7273976" y="461665"/>
                </a:cubicBezTo>
                <a:cubicBezTo>
                  <a:pt x="7060814" y="534390"/>
                  <a:pt x="6797219" y="406165"/>
                  <a:pt x="6622998" y="461665"/>
                </a:cubicBezTo>
                <a:cubicBezTo>
                  <a:pt x="6448777" y="517165"/>
                  <a:pt x="6416086" y="414191"/>
                  <a:pt x="6226750" y="461665"/>
                </a:cubicBezTo>
                <a:cubicBezTo>
                  <a:pt x="6037414" y="509139"/>
                  <a:pt x="5826834" y="419384"/>
                  <a:pt x="5490862" y="461665"/>
                </a:cubicBezTo>
                <a:cubicBezTo>
                  <a:pt x="5154890" y="503946"/>
                  <a:pt x="5073791" y="451957"/>
                  <a:pt x="4924793" y="461665"/>
                </a:cubicBezTo>
                <a:cubicBezTo>
                  <a:pt x="4775795" y="471373"/>
                  <a:pt x="4754846" y="429112"/>
                  <a:pt x="4613456" y="461665"/>
                </a:cubicBezTo>
                <a:cubicBezTo>
                  <a:pt x="4472066" y="494218"/>
                  <a:pt x="4328874" y="460134"/>
                  <a:pt x="4047388" y="461665"/>
                </a:cubicBezTo>
                <a:cubicBezTo>
                  <a:pt x="3765902" y="463196"/>
                  <a:pt x="3721175" y="434307"/>
                  <a:pt x="3566230" y="461665"/>
                </a:cubicBezTo>
                <a:cubicBezTo>
                  <a:pt x="3411285" y="489023"/>
                  <a:pt x="3238858" y="420182"/>
                  <a:pt x="3085072" y="461665"/>
                </a:cubicBezTo>
                <a:cubicBezTo>
                  <a:pt x="2931286" y="503148"/>
                  <a:pt x="2798075" y="445621"/>
                  <a:pt x="2603914" y="461665"/>
                </a:cubicBezTo>
                <a:cubicBezTo>
                  <a:pt x="2409753" y="477709"/>
                  <a:pt x="2233657" y="422635"/>
                  <a:pt x="2122756" y="461665"/>
                </a:cubicBezTo>
                <a:cubicBezTo>
                  <a:pt x="2011855" y="500695"/>
                  <a:pt x="1642482" y="417549"/>
                  <a:pt x="1471777" y="461665"/>
                </a:cubicBezTo>
                <a:cubicBezTo>
                  <a:pt x="1301072" y="505781"/>
                  <a:pt x="1065181" y="409400"/>
                  <a:pt x="905709" y="461665"/>
                </a:cubicBezTo>
                <a:cubicBezTo>
                  <a:pt x="746237" y="513930"/>
                  <a:pt x="678321" y="449354"/>
                  <a:pt x="594372" y="461665"/>
                </a:cubicBezTo>
                <a:cubicBezTo>
                  <a:pt x="510423" y="473976"/>
                  <a:pt x="263265" y="450722"/>
                  <a:pt x="0" y="461665"/>
                </a:cubicBezTo>
                <a:cubicBezTo>
                  <a:pt x="-36656" y="235387"/>
                  <a:pt x="12457" y="111294"/>
                  <a:pt x="0" y="0"/>
                </a:cubicBezTo>
                <a:close/>
              </a:path>
              <a:path w="8491023" h="461665" stroke="0" extrusionOk="0">
                <a:moveTo>
                  <a:pt x="0" y="0"/>
                </a:moveTo>
                <a:cubicBezTo>
                  <a:pt x="97307" y="-56534"/>
                  <a:pt x="296679" y="26423"/>
                  <a:pt x="481158" y="0"/>
                </a:cubicBezTo>
                <a:cubicBezTo>
                  <a:pt x="665637" y="-26423"/>
                  <a:pt x="703805" y="20584"/>
                  <a:pt x="792495" y="0"/>
                </a:cubicBezTo>
                <a:cubicBezTo>
                  <a:pt x="881185" y="-20584"/>
                  <a:pt x="1293375" y="10108"/>
                  <a:pt x="1528384" y="0"/>
                </a:cubicBezTo>
                <a:cubicBezTo>
                  <a:pt x="1763393" y="-10108"/>
                  <a:pt x="1907126" y="8105"/>
                  <a:pt x="2009542" y="0"/>
                </a:cubicBezTo>
                <a:cubicBezTo>
                  <a:pt x="2111958" y="-8105"/>
                  <a:pt x="2362711" y="56468"/>
                  <a:pt x="2490700" y="0"/>
                </a:cubicBezTo>
                <a:cubicBezTo>
                  <a:pt x="2618689" y="-56468"/>
                  <a:pt x="3066303" y="12136"/>
                  <a:pt x="3226589" y="0"/>
                </a:cubicBezTo>
                <a:cubicBezTo>
                  <a:pt x="3386875" y="-12136"/>
                  <a:pt x="3425862" y="21033"/>
                  <a:pt x="3622836" y="0"/>
                </a:cubicBezTo>
                <a:cubicBezTo>
                  <a:pt x="3819810" y="-21033"/>
                  <a:pt x="4150617" y="12812"/>
                  <a:pt x="4358725" y="0"/>
                </a:cubicBezTo>
                <a:cubicBezTo>
                  <a:pt x="4566833" y="-12812"/>
                  <a:pt x="4938258" y="35035"/>
                  <a:pt x="5094614" y="0"/>
                </a:cubicBezTo>
                <a:cubicBezTo>
                  <a:pt x="5250970" y="-35035"/>
                  <a:pt x="5482084" y="16694"/>
                  <a:pt x="5660682" y="0"/>
                </a:cubicBezTo>
                <a:cubicBezTo>
                  <a:pt x="5839280" y="-16694"/>
                  <a:pt x="6205775" y="54817"/>
                  <a:pt x="6396571" y="0"/>
                </a:cubicBezTo>
                <a:cubicBezTo>
                  <a:pt x="6587367" y="-54817"/>
                  <a:pt x="6775507" y="33226"/>
                  <a:pt x="6877729" y="0"/>
                </a:cubicBezTo>
                <a:cubicBezTo>
                  <a:pt x="6979951" y="-33226"/>
                  <a:pt x="7197362" y="14425"/>
                  <a:pt x="7358887" y="0"/>
                </a:cubicBezTo>
                <a:cubicBezTo>
                  <a:pt x="7520412" y="-14425"/>
                  <a:pt x="7805358" y="12012"/>
                  <a:pt x="8009865" y="0"/>
                </a:cubicBezTo>
                <a:cubicBezTo>
                  <a:pt x="8214372" y="-12012"/>
                  <a:pt x="8262751" y="55980"/>
                  <a:pt x="8491023" y="0"/>
                </a:cubicBezTo>
                <a:cubicBezTo>
                  <a:pt x="8514863" y="211927"/>
                  <a:pt x="8452273" y="341961"/>
                  <a:pt x="8491023" y="461665"/>
                </a:cubicBezTo>
                <a:cubicBezTo>
                  <a:pt x="8257538" y="532155"/>
                  <a:pt x="8023786" y="424733"/>
                  <a:pt x="7840045" y="461665"/>
                </a:cubicBezTo>
                <a:cubicBezTo>
                  <a:pt x="7656304" y="498597"/>
                  <a:pt x="7554772" y="421483"/>
                  <a:pt x="7273976" y="461665"/>
                </a:cubicBezTo>
                <a:cubicBezTo>
                  <a:pt x="6993180" y="501847"/>
                  <a:pt x="7105149" y="450715"/>
                  <a:pt x="6962639" y="461665"/>
                </a:cubicBezTo>
                <a:cubicBezTo>
                  <a:pt x="6820129" y="472615"/>
                  <a:pt x="6721946" y="453805"/>
                  <a:pt x="6566391" y="461665"/>
                </a:cubicBezTo>
                <a:cubicBezTo>
                  <a:pt x="6410836" y="469525"/>
                  <a:pt x="6111167" y="458579"/>
                  <a:pt x="5830502" y="461665"/>
                </a:cubicBezTo>
                <a:cubicBezTo>
                  <a:pt x="5549837" y="464751"/>
                  <a:pt x="5510878" y="448958"/>
                  <a:pt x="5264434" y="461665"/>
                </a:cubicBezTo>
                <a:cubicBezTo>
                  <a:pt x="5017990" y="474372"/>
                  <a:pt x="5002502" y="423027"/>
                  <a:pt x="4868187" y="461665"/>
                </a:cubicBezTo>
                <a:cubicBezTo>
                  <a:pt x="4733872" y="500303"/>
                  <a:pt x="4489019" y="436506"/>
                  <a:pt x="4302118" y="461665"/>
                </a:cubicBezTo>
                <a:cubicBezTo>
                  <a:pt x="4115217" y="486824"/>
                  <a:pt x="4100327" y="454465"/>
                  <a:pt x="3990781" y="461665"/>
                </a:cubicBezTo>
                <a:cubicBezTo>
                  <a:pt x="3881235" y="468865"/>
                  <a:pt x="3767949" y="432080"/>
                  <a:pt x="3679443" y="461665"/>
                </a:cubicBezTo>
                <a:cubicBezTo>
                  <a:pt x="3590937" y="491250"/>
                  <a:pt x="3231203" y="407191"/>
                  <a:pt x="3113375" y="461665"/>
                </a:cubicBezTo>
                <a:cubicBezTo>
                  <a:pt x="2995547" y="516139"/>
                  <a:pt x="2835979" y="431544"/>
                  <a:pt x="2717127" y="461665"/>
                </a:cubicBezTo>
                <a:cubicBezTo>
                  <a:pt x="2598275" y="491786"/>
                  <a:pt x="2291336" y="401607"/>
                  <a:pt x="2066149" y="461665"/>
                </a:cubicBezTo>
                <a:cubicBezTo>
                  <a:pt x="1840962" y="521723"/>
                  <a:pt x="1852705" y="443788"/>
                  <a:pt x="1669901" y="461665"/>
                </a:cubicBezTo>
                <a:cubicBezTo>
                  <a:pt x="1487097" y="479542"/>
                  <a:pt x="1231559" y="388293"/>
                  <a:pt x="1018923" y="461665"/>
                </a:cubicBezTo>
                <a:cubicBezTo>
                  <a:pt x="806287" y="535037"/>
                  <a:pt x="827290" y="430747"/>
                  <a:pt x="707585" y="461665"/>
                </a:cubicBezTo>
                <a:cubicBezTo>
                  <a:pt x="587880" y="492583"/>
                  <a:pt x="262424" y="449985"/>
                  <a:pt x="0" y="461665"/>
                </a:cubicBezTo>
                <a:cubicBezTo>
                  <a:pt x="-14814" y="251231"/>
                  <a:pt x="6206" y="126322"/>
                  <a:pt x="0" y="0"/>
                </a:cubicBezTo>
                <a:close/>
              </a:path>
            </a:pathLst>
          </a:custGeom>
          <a:ln w="3175"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202D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&gt;&gt; T-SNE reduces data dimensions to 2 columns for scaling, but 'X' and 'Y' values lack inherent meaning beyond their relative positions, emphasizing visualization over direct interpretability."</a:t>
            </a:r>
            <a:endParaRPr lang="en-US" sz="1200" i="1" dirty="0">
              <a:solidFill>
                <a:srgbClr val="202D7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Google Shape;136;p26">
            <a:extLst>
              <a:ext uri="{FF2B5EF4-FFF2-40B4-BE49-F238E27FC236}">
                <a16:creationId xmlns:a16="http://schemas.microsoft.com/office/drawing/2014/main" id="{80D04190-E7E2-BA65-7378-BED56DD41B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302" y="102746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E0E9A"/>
                </a:solidFill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T-SNE: Reducing sales across categories and counties to 2 columns</a:t>
            </a:r>
          </a:p>
        </p:txBody>
      </p:sp>
      <p:cxnSp>
        <p:nvCxnSpPr>
          <p:cNvPr id="31" name="Google Shape;187;p4">
            <a:extLst>
              <a:ext uri="{FF2B5EF4-FFF2-40B4-BE49-F238E27FC236}">
                <a16:creationId xmlns:a16="http://schemas.microsoft.com/office/drawing/2014/main" id="{70297C36-9B71-8168-B2EE-6AEAB3878643}"/>
              </a:ext>
            </a:extLst>
          </p:cNvPr>
          <p:cNvCxnSpPr>
            <a:cxnSpLocks/>
          </p:cNvCxnSpPr>
          <p:nvPr/>
        </p:nvCxnSpPr>
        <p:spPr>
          <a:xfrm>
            <a:off x="258640" y="920071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87;p4">
            <a:extLst>
              <a:ext uri="{FF2B5EF4-FFF2-40B4-BE49-F238E27FC236}">
                <a16:creationId xmlns:a16="http://schemas.microsoft.com/office/drawing/2014/main" id="{84664D27-DA6D-BC3A-F32E-0F123F1E80E4}"/>
              </a:ext>
            </a:extLst>
          </p:cNvPr>
          <p:cNvCxnSpPr>
            <a:cxnSpLocks/>
          </p:cNvCxnSpPr>
          <p:nvPr/>
        </p:nvCxnSpPr>
        <p:spPr>
          <a:xfrm>
            <a:off x="251521" y="4638920"/>
            <a:ext cx="8580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790;p52">
            <a:extLst>
              <a:ext uri="{FF2B5EF4-FFF2-40B4-BE49-F238E27FC236}">
                <a16:creationId xmlns:a16="http://schemas.microsoft.com/office/drawing/2014/main" id="{5D28341D-3842-BC2F-A470-D7EBB4F666D6}"/>
              </a:ext>
            </a:extLst>
          </p:cNvPr>
          <p:cNvSpPr txBox="1"/>
          <p:nvPr/>
        </p:nvSpPr>
        <p:spPr>
          <a:xfrm>
            <a:off x="359532" y="4631624"/>
            <a:ext cx="1634806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Source: </a:t>
            </a:r>
            <a:r>
              <a:rPr lang="en-GB" sz="750" dirty="0" err="1">
                <a:solidFill>
                  <a:srgbClr val="202D74"/>
                </a:solidFill>
                <a:latin typeface="+mn-lt"/>
              </a:rPr>
              <a:t>data.iowa.gov</a:t>
            </a:r>
            <a:r>
              <a:rPr lang="en-GB" sz="750" dirty="0">
                <a:solidFill>
                  <a:srgbClr val="202D74"/>
                </a:solidFill>
                <a:latin typeface="+mn-lt"/>
              </a:rPr>
              <a:t> -  FY’ 2022</a:t>
            </a:r>
            <a:endParaRPr sz="1050" dirty="0">
              <a:solidFill>
                <a:srgbClr val="202D74"/>
              </a:solidFill>
              <a:latin typeface="+mn-lt"/>
            </a:endParaRPr>
          </a:p>
        </p:txBody>
      </p:sp>
      <p:sp>
        <p:nvSpPr>
          <p:cNvPr id="3" name="Google Shape;1790;p52">
            <a:extLst>
              <a:ext uri="{FF2B5EF4-FFF2-40B4-BE49-F238E27FC236}">
                <a16:creationId xmlns:a16="http://schemas.microsoft.com/office/drawing/2014/main" id="{09388F54-F4BC-7321-8BC1-32BA95EB5EA3}"/>
              </a:ext>
            </a:extLst>
          </p:cNvPr>
          <p:cNvSpPr txBox="1"/>
          <p:nvPr/>
        </p:nvSpPr>
        <p:spPr>
          <a:xfrm>
            <a:off x="5096794" y="4626873"/>
            <a:ext cx="3742625" cy="1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algn="just">
              <a:buClr>
                <a:srgbClr val="0E0E9A"/>
              </a:buClr>
              <a:buSzPts val="1000"/>
            </a:pPr>
            <a:r>
              <a:rPr lang="en-GB" sz="750" dirty="0">
                <a:solidFill>
                  <a:srgbClr val="202D74"/>
                </a:solidFill>
                <a:latin typeface="+mn-lt"/>
              </a:rPr>
              <a:t>Each column is the FY22 sales of the vendor across different categories and counties.</a:t>
            </a:r>
            <a:endParaRPr lang="en-GB" sz="1050" dirty="0">
              <a:solidFill>
                <a:srgbClr val="202D7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6078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31&quot;/&gt;&lt;CPresentation id=&quot;1&quot;&gt;&lt;m_precDefaultNumber&gt;&lt;m_bNumberIsYear val=&quot;1&quot;/&gt;&lt;m_chMinusSymbol&gt;-&lt;/m_chMinusSymbol&gt;&lt;m_chDecimalSymbol17909&gt;.&lt;/m_chDecimalSymbol17909&gt;&lt;m_nGroupingDigits17909 val=&quot;2147483647&quot;/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2147483647&quot;/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4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2&quot;&gt;&lt;elem m_fUsage=&quot;1.72900000000000009237E+00&quot;&gt;&lt;m_msothmcolidx val=&quot;0&quot;/&gt;&lt;m_rgb r=&quot;5D&quot; g=&quot;D5&quot; b=&quot;26&quot;/&gt;&lt;/elem&gt;&lt;elem m_fUsage=&quot;1.70999999999999996447E+00&quot;&gt;&lt;m_msothmcolidx val=&quot;0&quot;/&gt;&lt;m_rgb r=&quot;FF&quot; g=&quot;00&quot; b=&quot;00&quot;/&gt;&lt;/elem&gt;&lt;/m_vecMRU&gt;&lt;/m_mruColor&gt;&lt;m_eweekdayFirstOfWeek val=&quot;1&quot;/&gt;&lt;m_eweekdayFirstOfWorkweek val=&quot;2&quot;/&gt;&lt;m_eweekdayFirstOfWeekend val=&quot;1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VDNuYapdo8WqnnIHlG1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dmKRaa4RK_jnPD0hUwE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iyObxVvZecSiLDA5d.eM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9MASFyVRr3N5n4adC0Sj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5oAG8RjpM3a8uyo.F_h_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W_tqPE4kMvd2rwJ3O1.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CFYr7MW9L7Uzb6xQMHIQ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M6gwCl0SzyAf_rPeQAev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GLJIP46FIWkcFfuiOT9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B4g9kNNEw4xGckf210j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ZSw4jEfdz55BtGoIBYy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JOAXqsP_IK0HObgteFz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oiJdW5HnG6JM4mcyZQa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_F4C3VTmk7Imgzxd1in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gnRWK3WyBRR0.zVFM9G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z9HgkV8BCyp.mO97RuO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rhkjK0_A4gs1kjPetcRl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vBQ3ZrV5j9DO2NZ_Q6L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3_uGvwyFK9_tUynuXM7b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YNYzV90dyKgKN85Q40c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wGesb1fEDd3mN0TThZj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PeTQT5OnsPVuRNb15VU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6bT4xagJYqd8f2Hn5s9C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.ozEk8B2kP0jGn22qqEA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T8UZuhTsWZI2VajW.Jym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ykBI6wcNbRzzy16lJo1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0SlN.sAZZ0tQSv2dfRc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0dCj5pnYQU6TPkXyT.is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RMJWDp4JnS8C6AUi6eq5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MaGGXIkINBsdTiA6V6V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EmYAHxSb0Y4hfmJ79dzl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Aga2mfWLaHFpUhceiey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ZBE.VAGdsEFNKs4tUKk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pLs5KigKm.K7J3RPlr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9UpXyqh61IM.ElGCoqO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WoGbfg2oIx.xwjOJS54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9hNHne.SMXLwVA8hasQY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_CzQgNz2NVX3qd4kimdp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H0whcM6mO_KWNpOAZ3N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Lo.ge9dMlEPckwYuMo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cN2EU0r0Xr2id0OO1yLJ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9oU8aWPMziOjTeC9vlQ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0wxnhH2vlyTvh5VbSl6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kZnFnt_9QHurb1HIYGk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YtDoOGYOGOE2juvK6zY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ie.UXkplfm0wEONjAO.O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.0nDWVHduMIeBhVDibbc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we9zactAXqjsRp4P0CB9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mRWgcZwLDIvlp.9pSSrT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o_kfJksxkGe1k1JCybh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VT0gcD2DN5lIPUg4SBMf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.tCHVc.Q95mJ.WIr2tY0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MM7K_ZCdvFk73xlMyRtp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z0So9RYQTvCD8OIsY4N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8Xi_PKezCWvamM3MUBal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909b.SP20ORGGwjFaBWl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O5xMvEcxZHZRaOqZ1Os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AtnmiXqd_pnUZ7qXaCU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tLMqmR67IE5V.ehfxBvv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DbXxynETCUP2xK9ObiF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FMP6bEDmJx4sp3tjw.A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3lZxxEx2KjFLAkVYM15f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rhUCsA0pDbWBc69_0SN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PBNss_elJuGoNPj2b8G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XlAPwwwu3byzD6alQby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7NCMVqW.vrxCgHD6w5J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bAfGAS2P1KPRQ5Uwg_mC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r9r7apbXsH7Wx2zIkEQ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RlskkA6iWU5Sd5gmh9U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plKx3ZYvtPoJy.7lx.d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r0IdObJgBRpC7XDHeL6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iMg9lUS_SXEFjGq8aQB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YFNIPmOecA1AAcjJeACA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PA18CYjEGO24qfkAO6R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JLgvKxscDETLERtexZB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PUZA4o8zSmHQi3v4d1V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cou1VLIQdSBcyymSdoV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.M2RY.kMD3xchxpS7YVg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TH.oKqDtAnWpqnWfZBrY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z0Nzd_IXhE1snsZY0MP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SL10OzxjF.FmMCmAqzG3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qQ4yI2mB_8sSmZ3a0G2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JuriVre2UsSKDZpWaj0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omqWfp_dSh9HKTxNf6pk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krMRbQWZblQ6DrYVRm2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nQGWFA70gqBJiw4s.Av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0t3qnyIyxUD3wwt5q_z6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67pYjolp4o.pmzbthMt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VVf.Hcgnr8f8d6nqZ1C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Xz8Q1QVEuecPZ_oyqrK_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ib4ITWOPDnGiuryPvT6m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1ff9_PP30OzBHObGzJbf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PqNHmjNzRtgGpvPgyOS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5WsuG.pvJgn5kj.QDZ.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1UJyQrU1iRla5eTE8Vj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Qs.uwE0AAY.vZE.u3Nub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9V3UCTJNSiQ9siU6gew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7uIkFshI28j1W7suNfwu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7qb8AAOQfNluwrk0JWnY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cclHL0ryfwn1XR3hK6S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8vsIJDvKIVEdiJcuufYD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B_.CkbOfN6UxxOxn0C6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K_ycVn5xjtyuL_KX6tc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dkZNhQHVI0A6mfsnDwo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ZuQFL9D6bNV4pI4yzt0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aCfYmuxaAD94MlCIhvu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8E76wlWfQSkjbBoAgF_A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1655</Words>
  <Application>Microsoft Macintosh PowerPoint</Application>
  <PresentationFormat>On-screen Show (16:9)</PresentationFormat>
  <Paragraphs>450</Paragraphs>
  <Slides>39</Slides>
  <Notes>18</Notes>
  <HiddenSlides>17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 Light</vt:lpstr>
      <vt:lpstr>Noto Sans Symbols</vt:lpstr>
      <vt:lpstr>Arial</vt:lpstr>
      <vt:lpstr>Helvetica Neue Light</vt:lpstr>
      <vt:lpstr>Calibri</vt:lpstr>
      <vt:lpstr>Simple Light</vt:lpstr>
      <vt:lpstr>Office Theme</vt:lpstr>
      <vt:lpstr>think-cell Slide</vt:lpstr>
      <vt:lpstr>Marketing Analytics: All about Alcohol</vt:lpstr>
      <vt:lpstr>Table of Contents</vt:lpstr>
      <vt:lpstr>PowerPoint Presentation</vt:lpstr>
      <vt:lpstr>Project Objectives and Questions</vt:lpstr>
      <vt:lpstr>PowerPoint Presentation</vt:lpstr>
      <vt:lpstr>Bacardi experiences negative YoY growth and decrease in market share</vt:lpstr>
      <vt:lpstr>Sales Value vs Sales Volume Growth indicates how brands are positioned compared to the overall market</vt:lpstr>
      <vt:lpstr>PowerPoint Presentation</vt:lpstr>
      <vt:lpstr>T-SNE: Reducing sales across categories and counties to 2 columns</vt:lpstr>
      <vt:lpstr>Cluster Analysis: Identified Luxco as the closest competitor for Bacardi   </vt:lpstr>
      <vt:lpstr>Category Deep Dive: Bacardi has good sales opportunities in the Gold Rum</vt:lpstr>
      <vt:lpstr>PowerPoint Presentation</vt:lpstr>
      <vt:lpstr>Our Playing Field</vt:lpstr>
      <vt:lpstr>Discount pricing seems like a good strategy that can help Bacardi Gold gain volume sales</vt:lpstr>
      <vt:lpstr>PowerPoint Presentation</vt:lpstr>
      <vt:lpstr>Predicting Volume Sold(L) : Gold Rum sales increase by approximately 29L for each $1 decrease in cost</vt:lpstr>
      <vt:lpstr>PowerPoint Presentation</vt:lpstr>
      <vt:lpstr>Optimizing the discount using solver to maximize gain in margin</vt:lpstr>
      <vt:lpstr>Results: After applying the optimal discount, the margin per bottle may decrease, but it ultimately results in a 66% increase in margin as volume rises</vt:lpstr>
      <vt:lpstr>PowerPoint Presentation</vt:lpstr>
      <vt:lpstr>Summary and Recommendation</vt:lpstr>
      <vt:lpstr>PowerPoint Presentation</vt:lpstr>
      <vt:lpstr>Appendix</vt:lpstr>
      <vt:lpstr>tSNE &amp; Data Prep</vt:lpstr>
      <vt:lpstr>K Means Clustering</vt:lpstr>
      <vt:lpstr>Bacardi Vendor 35</vt:lpstr>
      <vt:lpstr>Luxco Vendor 434</vt:lpstr>
      <vt:lpstr>Overall Market Share</vt:lpstr>
      <vt:lpstr>Category wise Sales</vt:lpstr>
      <vt:lpstr>Market Share Dollar &amp; Volume(L)</vt:lpstr>
      <vt:lpstr>Gold Rum Sales Data Dump</vt:lpstr>
      <vt:lpstr>Data Fields Used for regression</vt:lpstr>
      <vt:lpstr>Data aggregated at daily level for regression</vt:lpstr>
      <vt:lpstr>Margin Calculation</vt:lpstr>
      <vt:lpstr>Regression Output</vt:lpstr>
      <vt:lpstr>Prediction without Discount</vt:lpstr>
      <vt:lpstr>Prediction With Discount</vt:lpstr>
      <vt:lpstr>Optimizer</vt:lpstr>
      <vt:lpstr>Margin change Calculations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Mandeep S Burdak</cp:lastModifiedBy>
  <cp:revision>10</cp:revision>
  <dcterms:modified xsi:type="dcterms:W3CDTF">2023-11-07T17:25:20Z</dcterms:modified>
</cp:coreProperties>
</file>